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handoutMasterIdLst>
    <p:handoutMasterId r:id="rId61"/>
  </p:handoutMasterIdLst>
  <p:sldIdLst>
    <p:sldId id="256" r:id="rId2"/>
    <p:sldId id="319" r:id="rId3"/>
    <p:sldId id="307" r:id="rId4"/>
    <p:sldId id="439" r:id="rId5"/>
    <p:sldId id="442" r:id="rId6"/>
    <p:sldId id="428" r:id="rId7"/>
    <p:sldId id="324" r:id="rId8"/>
    <p:sldId id="443" r:id="rId9"/>
    <p:sldId id="445" r:id="rId10"/>
    <p:sldId id="444" r:id="rId11"/>
    <p:sldId id="321" r:id="rId12"/>
    <p:sldId id="448" r:id="rId13"/>
    <p:sldId id="449" r:id="rId14"/>
    <p:sldId id="450" r:id="rId15"/>
    <p:sldId id="451" r:id="rId16"/>
    <p:sldId id="452" r:id="rId17"/>
    <p:sldId id="453" r:id="rId18"/>
    <p:sldId id="446" r:id="rId19"/>
    <p:sldId id="447" r:id="rId20"/>
    <p:sldId id="454" r:id="rId21"/>
    <p:sldId id="438" r:id="rId22"/>
    <p:sldId id="358" r:id="rId23"/>
    <p:sldId id="429" r:id="rId24"/>
    <p:sldId id="455" r:id="rId25"/>
    <p:sldId id="363" r:id="rId26"/>
    <p:sldId id="362" r:id="rId27"/>
    <p:sldId id="456" r:id="rId28"/>
    <p:sldId id="367" r:id="rId29"/>
    <p:sldId id="364" r:id="rId30"/>
    <p:sldId id="440" r:id="rId31"/>
    <p:sldId id="457" r:id="rId32"/>
    <p:sldId id="458" r:id="rId33"/>
    <p:sldId id="459" r:id="rId34"/>
    <p:sldId id="460" r:id="rId35"/>
    <p:sldId id="461" r:id="rId36"/>
    <p:sldId id="462" r:id="rId37"/>
    <p:sldId id="463" r:id="rId38"/>
    <p:sldId id="464" r:id="rId39"/>
    <p:sldId id="465" r:id="rId40"/>
    <p:sldId id="467" r:id="rId41"/>
    <p:sldId id="466" r:id="rId42"/>
    <p:sldId id="468" r:id="rId43"/>
    <p:sldId id="469" r:id="rId44"/>
    <p:sldId id="471" r:id="rId45"/>
    <p:sldId id="470" r:id="rId46"/>
    <p:sldId id="359" r:id="rId47"/>
    <p:sldId id="475" r:id="rId48"/>
    <p:sldId id="312" r:id="rId49"/>
    <p:sldId id="472" r:id="rId50"/>
    <p:sldId id="476" r:id="rId51"/>
    <p:sldId id="477" r:id="rId52"/>
    <p:sldId id="478" r:id="rId53"/>
    <p:sldId id="479" r:id="rId54"/>
    <p:sldId id="480" r:id="rId55"/>
    <p:sldId id="314" r:id="rId56"/>
    <p:sldId id="474" r:id="rId57"/>
    <p:sldId id="293" r:id="rId58"/>
    <p:sldId id="306" r:id="rId59"/>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D21DB3-85CC-40B9-8AB8-D69B089A6C43}" v="307" dt="2024-03-18T14:05:12.4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78" autoAdjust="0"/>
    <p:restoredTop sz="89281" autoAdjust="0"/>
  </p:normalViewPr>
  <p:slideViewPr>
    <p:cSldViewPr snapToGrid="0">
      <p:cViewPr varScale="1">
        <p:scale>
          <a:sx n="99" d="100"/>
          <a:sy n="99" d="100"/>
        </p:scale>
        <p:origin x="1254" y="72"/>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18/03/2024</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18/03/2024</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youtube.com/watch?v=687zEGODmHA&amp;ab_channel=MachineLearningatBerkeley" TargetMode="External"/><Relationship Id="rId2" Type="http://schemas.openxmlformats.org/officeDocument/2006/relationships/slide" Target="../slides/slide55.xml"/><Relationship Id="rId1" Type="http://schemas.openxmlformats.org/officeDocument/2006/relationships/notesMaster" Target="../notesMasters/notesMaster1.xml"/><Relationship Id="rId4" Type="http://schemas.openxmlformats.org/officeDocument/2006/relationships/hyperlink" Target="https://www.youtube.com/watch?v=i2qSxMVeVLI&amp;ab_channel=Jia-BinHuang"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youtube.com/watch?v=687zEGODmHA&amp;ab_channel=MachineLearningatBerkeley" TargetMode="External"/><Relationship Id="rId2" Type="http://schemas.openxmlformats.org/officeDocument/2006/relationships/slide" Target="../slides/slide56.xml"/><Relationship Id="rId1" Type="http://schemas.openxmlformats.org/officeDocument/2006/relationships/notesMaster" Target="../notesMasters/notesMaster1.xml"/><Relationship Id="rId4" Type="http://schemas.openxmlformats.org/officeDocument/2006/relationships/hyperlink" Target="https://www.youtube.com/watch?v=i2qSxMVeVLI&amp;ab_channel=Jia-BinHuang"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1683477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529404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21465858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4132759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3003440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53B3E-568A-EBF3-5C80-8C9B1255F405}"/>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FEBD67D5-722F-D995-3922-494333C708ED}"/>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A881E2E9-3031-5FC2-23BE-F7044D74319A}"/>
              </a:ext>
            </a:extLst>
          </p:cNvPr>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a:extLst>
              <a:ext uri="{FF2B5EF4-FFF2-40B4-BE49-F238E27FC236}">
                <a16:creationId xmlns:a16="http://schemas.microsoft.com/office/drawing/2014/main" id="{BA6BF865-1C1C-2078-66FA-44DB67BC6F08}"/>
              </a:ext>
            </a:extLst>
          </p:cNvPr>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1636170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1454B-934B-7B0A-4F54-7F5361C004C8}"/>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6733E9B1-98D8-87DB-E351-4C62FD1CEB2F}"/>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F804CD4-54DD-606F-55A8-F7E0E39955EE}"/>
              </a:ext>
            </a:extLst>
          </p:cNvPr>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a:extLst>
              <a:ext uri="{FF2B5EF4-FFF2-40B4-BE49-F238E27FC236}">
                <a16:creationId xmlns:a16="http://schemas.microsoft.com/office/drawing/2014/main" id="{660B43A9-C183-E3F4-6E65-2EFB5181D8D6}"/>
              </a:ext>
            </a:extLst>
          </p:cNvPr>
          <p:cNvSpPr>
            <a:spLocks noGrp="1"/>
          </p:cNvSpPr>
          <p:nvPr>
            <p:ph type="sldNum" sz="quarter" idx="5"/>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23539605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F89E0-620B-DB35-EB8E-6DCB74B6A2E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F03993A7-538B-613F-EDFD-35155DE4482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AB6950E0-7F42-1D98-1166-102E57FBE2CE}"/>
              </a:ext>
            </a:extLst>
          </p:cNvPr>
          <p:cNvSpPr>
            <a:spLocks noGrp="1"/>
          </p:cNvSpPr>
          <p:nvPr>
            <p:ph type="body" idx="1"/>
          </p:nvPr>
        </p:nvSpPr>
        <p:spPr/>
        <p:txBody>
          <a:bodyPr/>
          <a:lstStyle/>
          <a:p>
            <a:r>
              <a:rPr lang="en-US" b="1" i="0" dirty="0">
                <a:solidFill>
                  <a:srgbClr val="383838"/>
                </a:solidFill>
                <a:effectLst/>
                <a:latin typeface="Inter" panose="020B0502030000000004" pitchFamily="34" charset="0"/>
              </a:rPr>
              <a:t>Now, what makes U-Net so good at image segmentation is</a:t>
            </a:r>
            <a:r>
              <a:rPr lang="en-US" b="0" i="0" dirty="0">
                <a:solidFill>
                  <a:srgbClr val="383838"/>
                </a:solidFill>
                <a:effectLst/>
                <a:latin typeface="Inter" panose="020B0502030000000004" pitchFamily="34" charset="0"/>
              </a:rPr>
              <a:t> </a:t>
            </a:r>
            <a:r>
              <a:rPr lang="en-US" b="0" i="0" u="sng" dirty="0">
                <a:solidFill>
                  <a:srgbClr val="383838"/>
                </a:solidFill>
                <a:effectLst/>
                <a:latin typeface="Inter" panose="020B0502030000000004" pitchFamily="34" charset="0"/>
              </a:rPr>
              <a:t>skip connections</a:t>
            </a:r>
            <a:r>
              <a:rPr lang="en-US" b="0" i="0" dirty="0">
                <a:solidFill>
                  <a:srgbClr val="383838"/>
                </a:solidFill>
                <a:effectLst/>
                <a:latin typeface="Inter" panose="020B0502030000000004" pitchFamily="34" charset="0"/>
              </a:rPr>
              <a:t> and </a:t>
            </a:r>
            <a:r>
              <a:rPr lang="en-US" b="0" i="0" u="sng" dirty="0">
                <a:solidFill>
                  <a:srgbClr val="383838"/>
                </a:solidFill>
                <a:effectLst/>
                <a:latin typeface="Inter" panose="020B0502030000000004" pitchFamily="34" charset="0"/>
              </a:rPr>
              <a:t>decoder networks.</a:t>
            </a:r>
            <a:r>
              <a:rPr lang="en-US" b="0" i="0" dirty="0">
                <a:solidFill>
                  <a:srgbClr val="383838"/>
                </a:solidFill>
                <a:effectLst/>
                <a:latin typeface="Inter" panose="020B0502030000000004" pitchFamily="34" charset="0"/>
              </a:rPr>
              <a:t> What we have done till now is similar to any CNN. The skip connections and decoder network separates the U-Net from other CNNs.</a:t>
            </a:r>
            <a:endParaRPr lang="pt-BR" dirty="0"/>
          </a:p>
          <a:p>
            <a:endParaRPr lang="pt-BR" dirty="0"/>
          </a:p>
          <a:p>
            <a:r>
              <a:rPr lang="pt-BR" dirty="0"/>
              <a:t>Referência</a:t>
            </a:r>
          </a:p>
          <a:p>
            <a:r>
              <a:rPr lang="pt-BR" dirty="0"/>
              <a:t>[1] https://aman.ai/primers/ai/diffusion-models/</a:t>
            </a:r>
          </a:p>
        </p:txBody>
      </p:sp>
      <p:sp>
        <p:nvSpPr>
          <p:cNvPr id="4" name="Espaço Reservado para Número de Slide 3">
            <a:extLst>
              <a:ext uri="{FF2B5EF4-FFF2-40B4-BE49-F238E27FC236}">
                <a16:creationId xmlns:a16="http://schemas.microsoft.com/office/drawing/2014/main" id="{31D63532-7CB7-1011-C9E5-38CDC6E79E33}"/>
              </a:ext>
            </a:extLst>
          </p:cNvPr>
          <p:cNvSpPr>
            <a:spLocks noGrp="1"/>
          </p:cNvSpPr>
          <p:nvPr>
            <p:ph type="sldNum" sz="quarter" idx="5"/>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34817718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A2558-A4C0-BAC6-115B-E3D38BBC1C59}"/>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8EAE3CEE-BDE5-F3CA-8DC5-0457C8ADDAB6}"/>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114D753-435E-6556-B226-A44E9D850C76}"/>
              </a:ext>
            </a:extLst>
          </p:cNvPr>
          <p:cNvSpPr>
            <a:spLocks noGrp="1"/>
          </p:cNvSpPr>
          <p:nvPr>
            <p:ph type="body" idx="1"/>
          </p:nvPr>
        </p:nvSpPr>
        <p:spPr/>
        <p:txBody>
          <a:bodyPr/>
          <a:lstStyle/>
          <a:p>
            <a:endParaRPr lang="pt-BR" dirty="0"/>
          </a:p>
          <a:p>
            <a:r>
              <a:rPr lang="pt-BR" dirty="0"/>
              <a:t>Referência</a:t>
            </a:r>
          </a:p>
          <a:p>
            <a:r>
              <a:rPr lang="pt-BR" dirty="0"/>
              <a:t>[1] https://www.kaggle.com/code/prvnkmr/unet-architecture-breakdown</a:t>
            </a:r>
          </a:p>
          <a:p>
            <a:r>
              <a:rPr lang="pt-BR" dirty="0"/>
              <a:t>[2] https://medium.datadriveninvestor.com/an-overview-on-u-net-architecture-d6caabf7caa4</a:t>
            </a:r>
          </a:p>
        </p:txBody>
      </p:sp>
      <p:sp>
        <p:nvSpPr>
          <p:cNvPr id="4" name="Espaço Reservado para Número de Slide 3">
            <a:extLst>
              <a:ext uri="{FF2B5EF4-FFF2-40B4-BE49-F238E27FC236}">
                <a16:creationId xmlns:a16="http://schemas.microsoft.com/office/drawing/2014/main" id="{AA96BF63-8180-35BE-767B-5D531AF31833}"/>
              </a:ext>
            </a:extLst>
          </p:cNvPr>
          <p:cNvSpPr>
            <a:spLocks noGrp="1"/>
          </p:cNvSpPr>
          <p:nvPr>
            <p:ph type="sldNum" sz="quarter" idx="5"/>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25661087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C5CF3-9264-3160-F7B1-2402EED1243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112221D6-87F7-2FAB-35DA-462B149FE9B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F891126-CECB-09D9-E63F-7EC9C1A46CB2}"/>
              </a:ext>
            </a:extLst>
          </p:cNvPr>
          <p:cNvSpPr>
            <a:spLocks noGrp="1"/>
          </p:cNvSpPr>
          <p:nvPr>
            <p:ph type="body" idx="1"/>
          </p:nvPr>
        </p:nvSpPr>
        <p:spPr/>
        <p:txBody>
          <a:bodyPr/>
          <a:lstStyle/>
          <a:p>
            <a:r>
              <a:rPr lang="en-US" dirty="0"/>
              <a:t>Because deep neural networks can “forget” certain features as it pass information through successive layers, skip connections can introduce them to make learning stronger.</a:t>
            </a:r>
          </a:p>
          <a:p>
            <a:endParaRPr lang="pt-BR" dirty="0"/>
          </a:p>
          <a:p>
            <a:r>
              <a:rPr lang="pt-BR" dirty="0"/>
              <a:t>Referência</a:t>
            </a:r>
          </a:p>
          <a:p>
            <a:r>
              <a:rPr lang="pt-BR" dirty="0"/>
              <a:t>[1] https://aman.ai/primers/ai/diffusion-models/</a:t>
            </a:r>
          </a:p>
          <a:p>
            <a:r>
              <a:rPr lang="pt-BR" dirty="0"/>
              <a:t>[2] https://towardsdatascience.com/understanding-u-net-61276b10f360</a:t>
            </a:r>
          </a:p>
        </p:txBody>
      </p:sp>
      <p:sp>
        <p:nvSpPr>
          <p:cNvPr id="4" name="Espaço Reservado para Número de Slide 3">
            <a:extLst>
              <a:ext uri="{FF2B5EF4-FFF2-40B4-BE49-F238E27FC236}">
                <a16:creationId xmlns:a16="http://schemas.microsoft.com/office/drawing/2014/main" id="{059C7A94-EDCB-AE26-D3FC-22DB66D0D9FB}"/>
              </a:ext>
            </a:extLst>
          </p:cNvPr>
          <p:cNvSpPr>
            <a:spLocks noGrp="1"/>
          </p:cNvSpPr>
          <p:nvPr>
            <p:ph type="sldNum" sz="quarter" idx="5"/>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3176068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000000"/>
                </a:solidFill>
                <a:effectLst/>
                <a:latin typeface="MonumentGrotesk"/>
              </a:rPr>
              <a:t>Diffusion Models are </a:t>
            </a:r>
            <a:r>
              <a:rPr lang="pt-BR" b="0" i="0" dirty="0" err="1">
                <a:solidFill>
                  <a:srgbClr val="000000"/>
                </a:solidFill>
                <a:effectLst/>
                <a:latin typeface="MonumentGrotesk"/>
              </a:rPr>
              <a:t>generative</a:t>
            </a:r>
            <a:r>
              <a:rPr lang="pt-BR" b="0" i="0" dirty="0">
                <a:solidFill>
                  <a:srgbClr val="000000"/>
                </a:solidFill>
                <a:effectLst/>
                <a:latin typeface="MonumentGrotesk"/>
              </a:rPr>
              <a:t> models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41617275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ACA4D-FC1E-D618-E5F9-D4862B74F843}"/>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B948FC6-058B-924D-5B90-ADECB40EB8C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63007B62-299B-5BA8-CF96-0BFD028309E6}"/>
              </a:ext>
            </a:extLst>
          </p:cNvPr>
          <p:cNvSpPr>
            <a:spLocks noGrp="1"/>
          </p:cNvSpPr>
          <p:nvPr>
            <p:ph type="body" idx="1"/>
          </p:nvPr>
        </p:nvSpPr>
        <p:spPr/>
        <p:txBody>
          <a:bodyPr/>
          <a:lstStyle/>
          <a:p>
            <a:r>
              <a:rPr lang="en-US" dirty="0"/>
              <a:t>Because deep neural networks can “forget” certain features as it pass information through successive layers, skip connections can introduce them to make learning stronger.</a:t>
            </a:r>
          </a:p>
          <a:p>
            <a:endParaRPr lang="pt-BR" dirty="0"/>
          </a:p>
          <a:p>
            <a:r>
              <a:rPr lang="pt-BR" dirty="0"/>
              <a:t>Referência</a:t>
            </a:r>
          </a:p>
          <a:p>
            <a:r>
              <a:rPr lang="pt-BR" dirty="0"/>
              <a:t>[1] https://aman.ai/primers/ai/diffusion-models/</a:t>
            </a:r>
          </a:p>
          <a:p>
            <a:r>
              <a:rPr lang="pt-BR" dirty="0"/>
              <a:t>[2] https://towardsdatascience.com/understanding-u-net-61276b10f360</a:t>
            </a:r>
          </a:p>
        </p:txBody>
      </p:sp>
      <p:sp>
        <p:nvSpPr>
          <p:cNvPr id="4" name="Espaço Reservado para Número de Slide 3">
            <a:extLst>
              <a:ext uri="{FF2B5EF4-FFF2-40B4-BE49-F238E27FC236}">
                <a16:creationId xmlns:a16="http://schemas.microsoft.com/office/drawing/2014/main" id="{34B17ED2-62C1-9885-B4D0-F4F00E11ABD0}"/>
              </a:ext>
            </a:extLst>
          </p:cNvPr>
          <p:cNvSpPr>
            <a:spLocks noGrp="1"/>
          </p:cNvSpPr>
          <p:nvPr>
            <p:ph type="sldNum" sz="quarter" idx="5"/>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1715675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https://aman.ai/primers/ai/diffusion-models/#advantages</a:t>
            </a:r>
          </a:p>
          <a:p>
            <a:r>
              <a:rPr lang="pt-BR" dirty="0"/>
              <a:t>[2] https://encord.com/blog/</a:t>
            </a:r>
            <a:r>
              <a:rPr lang="pt-BR" dirty="0" err="1"/>
              <a:t>diffusion</a:t>
            </a:r>
            <a:r>
              <a:rPr lang="pt-BR" dirty="0"/>
              <a:t>-models/#:~:text=Diffusion%20models%20offer%20benefits%20such,in%20various%20data%20generation%20tasks.</a:t>
            </a:r>
          </a:p>
          <a:p>
            <a:r>
              <a:rPr lang="pt-BR" dirty="0"/>
              <a:t>[3] https://developer.nvidia.com/blog/improving-diffusion-models-as-an-alternative-to-gans-part-2/</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46</a:t>
            </a:fld>
            <a:endParaRPr lang="pt-BR"/>
          </a:p>
        </p:txBody>
      </p:sp>
    </p:spTree>
    <p:extLst>
      <p:ext uri="{BB962C8B-B14F-4D97-AF65-F5344CB8AC3E}">
        <p14:creationId xmlns:p14="http://schemas.microsoft.com/office/powerpoint/2010/main" val="5650960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https://aman.ai/primers/ai/diffusion-models/#advantages</a:t>
            </a:r>
          </a:p>
          <a:p>
            <a:r>
              <a:rPr lang="pt-BR" dirty="0"/>
              <a:t>[2] https://encord.com/blog/</a:t>
            </a:r>
            <a:r>
              <a:rPr lang="pt-BR" dirty="0" err="1"/>
              <a:t>diffusion</a:t>
            </a:r>
            <a:r>
              <a:rPr lang="pt-BR" dirty="0"/>
              <a:t>-models/#:~:text=Diffusion%20models%20offer%20benefits%20such,in%20various%20data%20generation%20tasks.</a:t>
            </a:r>
          </a:p>
          <a:p>
            <a:r>
              <a:rPr lang="pt-BR" dirty="0"/>
              <a:t>[3] https://developer.nvidia.com/blog/improving-diffusion-models-as-an-alternative-to-gans-part-2/</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47</a:t>
            </a:fld>
            <a:endParaRPr lang="pt-BR"/>
          </a:p>
        </p:txBody>
      </p:sp>
    </p:spTree>
    <p:extLst>
      <p:ext uri="{BB962C8B-B14F-4D97-AF65-F5344CB8AC3E}">
        <p14:creationId xmlns:p14="http://schemas.microsoft.com/office/powerpoint/2010/main" val="1501360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hlinkClick r:id="rId3">
                  <a:extLst>
                    <a:ext uri="{A12FA001-AC4F-418D-AE19-62706E023703}">
                      <ahyp:hlinkClr xmlns:ahyp="http://schemas.microsoft.com/office/drawing/2018/hyperlinkcolor" val="tx"/>
                    </a:ext>
                  </a:extLst>
                </a:hlinkClick>
              </a:rPr>
              <a:t>https://www.youtube.com/watch?v=687zEGODmHA&amp;ab_channel=MachineLearningatBerkeley</a:t>
            </a:r>
            <a:endParaRPr lang="pt-BR" dirty="0"/>
          </a:p>
          <a:p>
            <a:r>
              <a:rPr lang="pt-BR" dirty="0">
                <a:hlinkClick r:id="rId4">
                  <a:extLst>
                    <a:ext uri="{A12FA001-AC4F-418D-AE19-62706E023703}">
                      <ahyp:hlinkClr xmlns:ahyp="http://schemas.microsoft.com/office/drawing/2018/hyperlinkcolor" val="tx"/>
                    </a:ext>
                  </a:extLst>
                </a:hlinkClick>
              </a:rPr>
              <a:t>https://www.youtube.com/watch?v=i2qSxMVeVLI&amp;ab_channel=Jia-BinHuang</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54</a:t>
            </a:fld>
            <a:endParaRPr lang="pt-BR"/>
          </a:p>
        </p:txBody>
      </p:sp>
    </p:spTree>
    <p:extLst>
      <p:ext uri="{BB962C8B-B14F-4D97-AF65-F5344CB8AC3E}">
        <p14:creationId xmlns:p14="http://schemas.microsoft.com/office/powerpoint/2010/main" val="7977668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hlinkClick r:id="rId3">
                  <a:extLst>
                    <a:ext uri="{A12FA001-AC4F-418D-AE19-62706E023703}">
                      <ahyp:hlinkClr xmlns:ahyp="http://schemas.microsoft.com/office/drawing/2018/hyperlinkcolor" val="tx"/>
                    </a:ext>
                  </a:extLst>
                </a:hlinkClick>
              </a:rPr>
              <a:t>https://www.youtube.com/watch?v=687zEGODmHA&amp;ab_channel=MachineLearningatBerkeley</a:t>
            </a:r>
            <a:endParaRPr lang="pt-BR" dirty="0"/>
          </a:p>
          <a:p>
            <a:r>
              <a:rPr lang="pt-BR" dirty="0">
                <a:hlinkClick r:id="rId4">
                  <a:extLst>
                    <a:ext uri="{A12FA001-AC4F-418D-AE19-62706E023703}">
                      <ahyp:hlinkClr xmlns:ahyp="http://schemas.microsoft.com/office/drawing/2018/hyperlinkcolor" val="tx"/>
                    </a:ext>
                  </a:extLst>
                </a:hlinkClick>
              </a:rPr>
              <a:t>https://www.youtube.com/watch?v=i2qSxMVeVLI&amp;ab_channel=Jia-BinHuang</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55</a:t>
            </a:fld>
            <a:endParaRPr lang="pt-BR"/>
          </a:p>
        </p:txBody>
      </p:sp>
    </p:spTree>
    <p:extLst>
      <p:ext uri="{BB962C8B-B14F-4D97-AF65-F5344CB8AC3E}">
        <p14:creationId xmlns:p14="http://schemas.microsoft.com/office/powerpoint/2010/main" val="1135176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4890E-A47D-C0B1-531A-DE3E7AC3085A}"/>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13DEC855-9B32-528E-9DC8-ADDF69B5A0C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030CF259-BE17-73F8-8E2D-49092405E7BB}"/>
              </a:ext>
            </a:extLst>
          </p:cNvPr>
          <p:cNvSpPr>
            <a:spLocks noGrp="1"/>
          </p:cNvSpPr>
          <p:nvPr>
            <p:ph type="body" idx="1"/>
          </p:nvPr>
        </p:nvSpPr>
        <p:spPr/>
        <p:txBody>
          <a:bodyPr/>
          <a:lstStyle/>
          <a:p>
            <a:r>
              <a:rPr lang="pt-BR" dirty="0"/>
              <a:t>Referências</a:t>
            </a:r>
          </a:p>
          <a:p>
            <a:r>
              <a:rPr lang="pt-BR" dirty="0"/>
              <a:t>[1] https://www.ibm.com/topics/image-segmentation</a:t>
            </a:r>
          </a:p>
          <a:p>
            <a:endParaRPr lang="pt-BR" dirty="0"/>
          </a:p>
        </p:txBody>
      </p:sp>
      <p:sp>
        <p:nvSpPr>
          <p:cNvPr id="4" name="Espaço Reservado para Número de Slide 3">
            <a:extLst>
              <a:ext uri="{FF2B5EF4-FFF2-40B4-BE49-F238E27FC236}">
                <a16:creationId xmlns:a16="http://schemas.microsoft.com/office/drawing/2014/main" id="{28BAE91E-271E-B1DB-E268-C41EB2EECD85}"/>
              </a:ext>
            </a:extLst>
          </p:cNvPr>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3929335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547568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1CB06-A953-22E4-4E22-7D8F4AF7F69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01957A00-7933-8F46-A35F-578EBDE18440}"/>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B4F00F6C-C89D-AF9A-63B3-0A676CC0A138}"/>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9BEE022-3C39-4016-EDFE-193D22E36430}"/>
              </a:ext>
            </a:extLst>
          </p:cNvPr>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3647385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12</a:t>
            </a:fld>
            <a:endParaRPr lang="pt-BR"/>
          </a:p>
        </p:txBody>
      </p:sp>
    </p:spTree>
    <p:extLst>
      <p:ext uri="{BB962C8B-B14F-4D97-AF65-F5344CB8AC3E}">
        <p14:creationId xmlns:p14="http://schemas.microsoft.com/office/powerpoint/2010/main" val="3236934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3439004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47525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1179195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18/03/2024</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18/03/2024</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18/03/2024</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18/03/2024</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18/03/2024</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18/03/2024</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18/03/2024</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18/03/2024</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18/03/2024</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18/03/2024</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18/03/2024</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18/03/2024</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5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colab.research.google.com/drive/1BLurXv4zUywQl4jFaRCQ7LWQ-9x-Kb6H#scrollTo=M_dz9WGtGejX"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hyperlink" Target="https://mmcheng.net/" TargetMode="External"/><Relationship Id="rId3" Type="http://schemas.openxmlformats.org/officeDocument/2006/relationships/hyperlink" Target="https://www.inf.ufsc.br/~aldo.vw/visao/segmentos.pdf" TargetMode="External"/><Relationship Id="rId7" Type="http://schemas.openxmlformats.org/officeDocument/2006/relationships/hyperlink" Target="https://github.com/GuoleiSun"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scholar.google.com/citations?user=oaxKYKUAAAAJ&amp;hl=en" TargetMode="External"/><Relationship Id="rId11" Type="http://schemas.openxmlformats.org/officeDocument/2006/relationships/hyperlink" Target="https://github.com/DengPingFan/SINet" TargetMode="External"/><Relationship Id="rId5" Type="http://schemas.openxmlformats.org/officeDocument/2006/relationships/hyperlink" Target="https://dengpingfan.github.io/" TargetMode="External"/><Relationship Id="rId10" Type="http://schemas.openxmlformats.org/officeDocument/2006/relationships/hyperlink" Target="http://www.inceptioniai.org/" TargetMode="External"/><Relationship Id="rId4" Type="http://schemas.openxmlformats.org/officeDocument/2006/relationships/hyperlink" Target="https://files.cercomp.ufg.br/weby/up/615/o/O_que_e_segmentacao_de_imagens.pdf?1481557289" TargetMode="External"/><Relationship Id="rId9" Type="http://schemas.openxmlformats.org/officeDocument/2006/relationships/hyperlink" Target="http://iitlab.bit.edu.cn/mcislab/~shenjianbing"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paperswithcode.com/method/segnet"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TP558 - Tópicos avançados em Machine Learning:</a:t>
            </a:r>
            <a:br>
              <a:rPr lang="pt-BR" dirty="0"/>
            </a:br>
            <a:r>
              <a:rPr lang="pt-BR" sz="5400" dirty="0">
                <a:cs typeface="Calibri Light"/>
              </a:rPr>
              <a:t>BASNET</a:t>
            </a:r>
            <a:endParaRPr lang="pt-BR" b="1" dirty="0">
              <a:ea typeface="Calibri Light"/>
              <a:cs typeface="Calibri Light"/>
            </a:endParaRP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39886"/>
            <a:ext cx="2261389" cy="2237061"/>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D5A08954-37EA-D783-1115-34A908343057}"/>
              </a:ext>
            </a:extLst>
          </p:cNvPr>
          <p:cNvSpPr txBox="1"/>
          <p:nvPr/>
        </p:nvSpPr>
        <p:spPr>
          <a:xfrm>
            <a:off x="7915801" y="5780602"/>
            <a:ext cx="4004345" cy="677108"/>
          </a:xfrm>
          <a:prstGeom prst="rect">
            <a:avLst/>
          </a:prstGeom>
          <a:noFill/>
        </p:spPr>
        <p:txBody>
          <a:bodyPr wrap="square" lIns="91440" tIns="45720" rIns="91440" bIns="45720" rtlCol="0" anchor="t">
            <a:spAutoFit/>
          </a:bodyPr>
          <a:lstStyle/>
          <a:p>
            <a:r>
              <a:rPr lang="pt-BR" sz="2000" err="1"/>
              <a:t>Mainviel</a:t>
            </a:r>
            <a:r>
              <a:rPr lang="pt-BR" sz="2000" dirty="0"/>
              <a:t> </a:t>
            </a:r>
            <a:r>
              <a:rPr lang="pt-BR" sz="2000" err="1"/>
              <a:t>Abellard</a:t>
            </a:r>
            <a:r>
              <a:rPr lang="pt-BR" sz="2000" dirty="0"/>
              <a:t> </a:t>
            </a:r>
            <a:r>
              <a:rPr lang="pt-BR" sz="2000" err="1"/>
              <a:t>Christley</a:t>
            </a:r>
            <a:endParaRPr lang="pt-BR" sz="2000" dirty="0">
              <a:ea typeface="Calibri"/>
              <a:cs typeface="Calibri"/>
            </a:endParaRPr>
          </a:p>
          <a:p>
            <a:r>
              <a:rPr lang="pt-BR" dirty="0"/>
              <a:t>Abellard.mainviel@inatel.br</a:t>
            </a:r>
            <a:endParaRPr lang="pt-BR" dirty="0">
              <a:ea typeface="Calibri"/>
              <a:cs typeface="Calibri"/>
            </a:endParaRPr>
          </a:p>
        </p:txBody>
      </p:sp>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75565-609D-A8FB-751B-D71CB4E312C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F0F8580-9F1D-5885-961B-68258CEC0BAC}"/>
              </a:ext>
            </a:extLst>
          </p:cNvPr>
          <p:cNvSpPr>
            <a:spLocks noGrp="1"/>
          </p:cNvSpPr>
          <p:nvPr>
            <p:ph type="title"/>
          </p:nvPr>
        </p:nvSpPr>
        <p:spPr>
          <a:xfrm>
            <a:off x="838200" y="365125"/>
            <a:ext cx="3796146" cy="708616"/>
          </a:xfrm>
        </p:spPr>
        <p:txBody>
          <a:bodyPr/>
          <a:lstStyle/>
          <a:p>
            <a:r>
              <a:rPr lang="pt-BR" dirty="0"/>
              <a:t>Introdução</a:t>
            </a:r>
          </a:p>
        </p:txBody>
      </p:sp>
      <p:sp>
        <p:nvSpPr>
          <p:cNvPr id="3" name="Espaço Reservado para Conteúdo 2">
            <a:extLst>
              <a:ext uri="{FF2B5EF4-FFF2-40B4-BE49-F238E27FC236}">
                <a16:creationId xmlns:a16="http://schemas.microsoft.com/office/drawing/2014/main" id="{B22139E3-A283-A878-64BA-29F213E807AA}"/>
              </a:ext>
            </a:extLst>
          </p:cNvPr>
          <p:cNvSpPr>
            <a:spLocks noGrp="1"/>
          </p:cNvSpPr>
          <p:nvPr>
            <p:ph idx="1"/>
          </p:nvPr>
        </p:nvSpPr>
        <p:spPr>
          <a:xfrm>
            <a:off x="3824844" y="1342492"/>
            <a:ext cx="7877299" cy="5074702"/>
          </a:xfrm>
        </p:spPr>
        <p:txBody>
          <a:bodyPr vert="horz" lIns="91440" tIns="45720" rIns="91440" bIns="45720" rtlCol="0" anchor="t">
            <a:noAutofit/>
          </a:bodyPr>
          <a:lstStyle/>
          <a:p>
            <a:pPr marL="0" indent="0">
              <a:buNone/>
            </a:pPr>
            <a:r>
              <a:rPr lang="pt-BR" b="1" dirty="0">
                <a:solidFill>
                  <a:srgbClr val="0D0D0D"/>
                </a:solidFill>
                <a:latin typeface="Söhne"/>
                <a:cs typeface="Calibri" panose="020F0502020204030204"/>
              </a:rPr>
              <a:t> </a:t>
            </a:r>
            <a:r>
              <a:rPr lang="pt-BR" dirty="0">
                <a:solidFill>
                  <a:srgbClr val="000000"/>
                </a:solidFill>
                <a:latin typeface="Calibri"/>
                <a:ea typeface="Calibri"/>
                <a:cs typeface="Calibri" panose="020F0502020204030204"/>
              </a:rPr>
              <a:t>Outras perdas, como a perda de intersecção sobre união (</a:t>
            </a:r>
            <a:r>
              <a:rPr lang="pt-BR" dirty="0" err="1">
                <a:solidFill>
                  <a:srgbClr val="000000"/>
                </a:solidFill>
                <a:latin typeface="Calibri"/>
                <a:ea typeface="Calibri"/>
                <a:cs typeface="Calibri" panose="020F0502020204030204"/>
              </a:rPr>
              <a:t>IoU</a:t>
            </a:r>
            <a:r>
              <a:rPr lang="pt-BR" dirty="0">
                <a:solidFill>
                  <a:srgbClr val="000000"/>
                </a:solidFill>
                <a:latin typeface="Calibri"/>
                <a:ea typeface="Calibri"/>
                <a:cs typeface="Calibri" panose="020F0502020204030204"/>
              </a:rPr>
              <a:t>), a perda de pontuação F e a perda de pontuação </a:t>
            </a:r>
            <a:r>
              <a:rPr lang="pt-BR" dirty="0" err="1">
                <a:solidFill>
                  <a:srgbClr val="000000"/>
                </a:solidFill>
                <a:latin typeface="Calibri"/>
                <a:ea typeface="Calibri"/>
                <a:cs typeface="Calibri" panose="020F0502020204030204"/>
              </a:rPr>
              <a:t>Dice</a:t>
            </a:r>
            <a:r>
              <a:rPr lang="pt-BR" dirty="0">
                <a:solidFill>
                  <a:srgbClr val="000000"/>
                </a:solidFill>
                <a:latin typeface="Calibri"/>
                <a:ea typeface="Calibri"/>
                <a:cs typeface="Calibri" panose="020F0502020204030204"/>
              </a:rPr>
              <a:t> e a perda </a:t>
            </a:r>
            <a:r>
              <a:rPr lang="pt-BR" dirty="0" err="1">
                <a:solidFill>
                  <a:srgbClr val="000000"/>
                </a:solidFill>
                <a:latin typeface="Calibri"/>
                <a:ea typeface="Calibri"/>
                <a:cs typeface="Calibri" panose="020F0502020204030204"/>
              </a:rPr>
              <a:t>Dice</a:t>
            </a:r>
            <a:r>
              <a:rPr lang="pt-BR" dirty="0">
                <a:solidFill>
                  <a:srgbClr val="000000"/>
                </a:solidFill>
                <a:latin typeface="Calibri"/>
                <a:ea typeface="Calibri"/>
                <a:cs typeface="Calibri" panose="020F0502020204030204"/>
              </a:rPr>
              <a:t>-score , foram também introduzidas nas tarefas de para lidar com conjuntos de treino enviesados. Estes métodos são por vezes capazes de atingir métricas de avaliação(regional), por exemplo, </a:t>
            </a:r>
            <a:r>
              <a:rPr lang="pt-BR" dirty="0" err="1">
                <a:solidFill>
                  <a:srgbClr val="000000"/>
                </a:solidFill>
                <a:latin typeface="Calibri"/>
                <a:ea typeface="Calibri"/>
                <a:cs typeface="Calibri" panose="020F0502020204030204"/>
              </a:rPr>
              <a:t>IoU</a:t>
            </a:r>
            <a:r>
              <a:rPr lang="pt-BR" dirty="0">
                <a:solidFill>
                  <a:srgbClr val="000000"/>
                </a:solidFill>
                <a:latin typeface="Calibri"/>
                <a:ea typeface="Calibri"/>
                <a:cs typeface="Calibri" panose="020F0502020204030204"/>
              </a:rPr>
              <a:t>, F-score, uma vez que os seus </a:t>
            </a:r>
            <a:r>
              <a:rPr lang="pt-BR" dirty="0" err="1">
                <a:solidFill>
                  <a:srgbClr val="000000"/>
                </a:solidFill>
                <a:latin typeface="Calibri"/>
                <a:ea typeface="Calibri"/>
                <a:cs typeface="Calibri" panose="020F0502020204030204"/>
              </a:rPr>
              <a:t>objectivos</a:t>
            </a:r>
            <a:r>
              <a:rPr lang="pt-BR" dirty="0">
                <a:solidFill>
                  <a:srgbClr val="000000"/>
                </a:solidFill>
                <a:latin typeface="Calibri"/>
                <a:ea typeface="Calibri"/>
                <a:cs typeface="Calibri" panose="020F0502020204030204"/>
              </a:rPr>
              <a:t> de otimização são consistentes com estas métricas. No entanto, não  são especificamente concebidos para captar estruturas finas e muitas vezes produzem frequentemente resultados "enviesados", que tendem a realçar as grandes estruturas grandes, negligenciando os detalhes finos.</a:t>
            </a:r>
            <a:endParaRPr lang="pt-BR" b="1" dirty="0">
              <a:solidFill>
                <a:srgbClr val="0D0D0D"/>
              </a:solidFill>
              <a:latin typeface="Söhne"/>
              <a:cs typeface="Calibri" panose="020F0502020204030204"/>
            </a:endParaRPr>
          </a:p>
          <a:p>
            <a:pPr>
              <a:buNone/>
            </a:pPr>
            <a:endParaRPr lang="pt-BR"/>
          </a:p>
        </p:txBody>
      </p:sp>
      <p:pic>
        <p:nvPicPr>
          <p:cNvPr id="5" name="Imagem 4">
            <a:extLst>
              <a:ext uri="{FF2B5EF4-FFF2-40B4-BE49-F238E27FC236}">
                <a16:creationId xmlns:a16="http://schemas.microsoft.com/office/drawing/2014/main" id="{3530F4D0-168F-BE3B-535E-DDC10FB6042E}"/>
              </a:ext>
            </a:extLst>
          </p:cNvPr>
          <p:cNvPicPr>
            <a:picLocks noChangeAspect="1"/>
          </p:cNvPicPr>
          <p:nvPr/>
        </p:nvPicPr>
        <p:blipFill>
          <a:blip r:embed="rId2"/>
          <a:stretch>
            <a:fillRect/>
          </a:stretch>
        </p:blipFill>
        <p:spPr>
          <a:xfrm>
            <a:off x="4677" y="1420539"/>
            <a:ext cx="3854085" cy="5295946"/>
          </a:xfrm>
          <a:prstGeom prst="rect">
            <a:avLst/>
          </a:prstGeom>
        </p:spPr>
      </p:pic>
    </p:spTree>
    <p:extLst>
      <p:ext uri="{BB962C8B-B14F-4D97-AF65-F5344CB8AC3E}">
        <p14:creationId xmlns:p14="http://schemas.microsoft.com/office/powerpoint/2010/main" val="4169449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38AEBC7-EB17-7933-8F93-03ED45BA79E4}"/>
            </a:ext>
          </a:extLst>
        </p:cNvPr>
        <p:cNvGrpSpPr/>
        <p:nvPr/>
      </p:nvGrpSpPr>
      <p:grpSpPr>
        <a:xfrm>
          <a:off x="0" y="0"/>
          <a:ext cx="0" cy="0"/>
          <a:chOff x="0" y="0"/>
          <a:chExt cx="0" cy="0"/>
        </a:xfrm>
      </p:grpSpPr>
      <p:sp useBgFill="1">
        <p:nvSpPr>
          <p:cNvPr id="20" name="Rectangle 8">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0">
            <a:extLst>
              <a:ext uri="{FF2B5EF4-FFF2-40B4-BE49-F238E27FC236}">
                <a16:creationId xmlns:a16="http://schemas.microsoft.com/office/drawing/2014/main" id="{676D6CDF-C512-4739-B158-55EE955E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3"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0E0795A-7291-5533-C994-FD91AB8DF2BC}"/>
              </a:ext>
            </a:extLst>
          </p:cNvPr>
          <p:cNvSpPr>
            <a:spLocks noGrp="1"/>
          </p:cNvSpPr>
          <p:nvPr>
            <p:ph type="title"/>
          </p:nvPr>
        </p:nvSpPr>
        <p:spPr>
          <a:xfrm>
            <a:off x="1137033" y="670559"/>
            <a:ext cx="4683321" cy="2148841"/>
          </a:xfrm>
        </p:spPr>
        <p:txBody>
          <a:bodyPr anchor="t">
            <a:normAutofit/>
          </a:bodyPr>
          <a:lstStyle/>
          <a:p>
            <a:r>
              <a:rPr lang="pt-BR" dirty="0"/>
              <a:t>Introdução</a:t>
            </a:r>
          </a:p>
        </p:txBody>
      </p:sp>
      <p:pic>
        <p:nvPicPr>
          <p:cNvPr id="3" name="Imagem 2" descr="Mapa&#10;&#10;Descrição gerada automaticamente">
            <a:extLst>
              <a:ext uri="{FF2B5EF4-FFF2-40B4-BE49-F238E27FC236}">
                <a16:creationId xmlns:a16="http://schemas.microsoft.com/office/drawing/2014/main" id="{6E571555-B2C9-9C76-2507-B9AD0D1D8561}"/>
              </a:ext>
            </a:extLst>
          </p:cNvPr>
          <p:cNvPicPr>
            <a:picLocks noChangeAspect="1"/>
          </p:cNvPicPr>
          <p:nvPr/>
        </p:nvPicPr>
        <p:blipFill rotWithShape="1">
          <a:blip r:embed="rId2"/>
          <a:srcRect r="57" b="-2"/>
          <a:stretch/>
        </p:blipFill>
        <p:spPr>
          <a:xfrm>
            <a:off x="1" y="3105151"/>
            <a:ext cx="6448424" cy="3752849"/>
          </a:xfrm>
          <a:custGeom>
            <a:avLst/>
            <a:gdLst/>
            <a:ahLst/>
            <a:cxnLst/>
            <a:rect l="l" t="t" r="r" b="b"/>
            <a:pathLst>
              <a:path w="6448424" h="3752849">
                <a:moveTo>
                  <a:pt x="0" y="0"/>
                </a:moveTo>
                <a:lnTo>
                  <a:pt x="137978" y="22215"/>
                </a:lnTo>
                <a:cubicBezTo>
                  <a:pt x="196046" y="32277"/>
                  <a:pt x="252469" y="42437"/>
                  <a:pt x="295660" y="49771"/>
                </a:cubicBezTo>
                <a:cubicBezTo>
                  <a:pt x="364885" y="66610"/>
                  <a:pt x="403214" y="32071"/>
                  <a:pt x="456941" y="65635"/>
                </a:cubicBezTo>
                <a:cubicBezTo>
                  <a:pt x="529612" y="69090"/>
                  <a:pt x="662508" y="71245"/>
                  <a:pt x="731691" y="70501"/>
                </a:cubicBezTo>
                <a:cubicBezTo>
                  <a:pt x="768741" y="62400"/>
                  <a:pt x="808263" y="64633"/>
                  <a:pt x="841820" y="61171"/>
                </a:cubicBezTo>
                <a:cubicBezTo>
                  <a:pt x="958973" y="43639"/>
                  <a:pt x="1009730" y="45863"/>
                  <a:pt x="1068219" y="39136"/>
                </a:cubicBezTo>
                <a:cubicBezTo>
                  <a:pt x="1104329" y="33447"/>
                  <a:pt x="1156536" y="44203"/>
                  <a:pt x="1174190" y="38808"/>
                </a:cubicBezTo>
                <a:cubicBezTo>
                  <a:pt x="1188943" y="36385"/>
                  <a:pt x="1213832" y="14880"/>
                  <a:pt x="1225923" y="34507"/>
                </a:cubicBezTo>
                <a:cubicBezTo>
                  <a:pt x="1305283" y="8501"/>
                  <a:pt x="1319617" y="30839"/>
                  <a:pt x="1385617" y="18003"/>
                </a:cubicBezTo>
                <a:cubicBezTo>
                  <a:pt x="1461876" y="-26747"/>
                  <a:pt x="1519510" y="56342"/>
                  <a:pt x="1563967" y="4638"/>
                </a:cubicBezTo>
                <a:lnTo>
                  <a:pt x="1676634" y="10582"/>
                </a:lnTo>
                <a:lnTo>
                  <a:pt x="1769429" y="20265"/>
                </a:lnTo>
                <a:cubicBezTo>
                  <a:pt x="1790625" y="23534"/>
                  <a:pt x="1880369" y="18448"/>
                  <a:pt x="1900584" y="27732"/>
                </a:cubicBezTo>
                <a:cubicBezTo>
                  <a:pt x="2072430" y="22762"/>
                  <a:pt x="2014935" y="5831"/>
                  <a:pt x="2127041" y="22101"/>
                </a:cubicBezTo>
                <a:cubicBezTo>
                  <a:pt x="2168847" y="65820"/>
                  <a:pt x="2153052" y="28773"/>
                  <a:pt x="2211644" y="44507"/>
                </a:cubicBezTo>
                <a:cubicBezTo>
                  <a:pt x="2211201" y="9921"/>
                  <a:pt x="2277596" y="73686"/>
                  <a:pt x="2299605" y="38004"/>
                </a:cubicBezTo>
                <a:cubicBezTo>
                  <a:pt x="2309570" y="41997"/>
                  <a:pt x="2318531" y="46991"/>
                  <a:pt x="2327359" y="52270"/>
                </a:cubicBezTo>
                <a:lnTo>
                  <a:pt x="2331995" y="55017"/>
                </a:lnTo>
                <a:lnTo>
                  <a:pt x="2353777" y="59755"/>
                </a:lnTo>
                <a:lnTo>
                  <a:pt x="2355893" y="68914"/>
                </a:lnTo>
                <a:lnTo>
                  <a:pt x="2385794" y="81650"/>
                </a:lnTo>
                <a:cubicBezTo>
                  <a:pt x="2397613" y="85211"/>
                  <a:pt x="2411061" y="87627"/>
                  <a:pt x="2427010" y="88184"/>
                </a:cubicBezTo>
                <a:cubicBezTo>
                  <a:pt x="2486314" y="76422"/>
                  <a:pt x="2553170" y="126870"/>
                  <a:pt x="2627153" y="110451"/>
                </a:cubicBezTo>
                <a:cubicBezTo>
                  <a:pt x="2653722" y="107383"/>
                  <a:pt x="2732043" y="116068"/>
                  <a:pt x="2744462" y="128780"/>
                </a:cubicBezTo>
                <a:cubicBezTo>
                  <a:pt x="2760299" y="132873"/>
                  <a:pt x="2780248" y="130843"/>
                  <a:pt x="2785202" y="143610"/>
                </a:cubicBezTo>
                <a:cubicBezTo>
                  <a:pt x="2794558" y="159316"/>
                  <a:pt x="2856498" y="142821"/>
                  <a:pt x="2844667" y="159029"/>
                </a:cubicBezTo>
                <a:cubicBezTo>
                  <a:pt x="2888530" y="147871"/>
                  <a:pt x="2914187" y="181391"/>
                  <a:pt x="2946649" y="192330"/>
                </a:cubicBezTo>
                <a:cubicBezTo>
                  <a:pt x="2981872" y="180417"/>
                  <a:pt x="3015239" y="215115"/>
                  <a:pt x="3088812" y="226485"/>
                </a:cubicBezTo>
                <a:cubicBezTo>
                  <a:pt x="3127734" y="212524"/>
                  <a:pt x="3138301" y="234381"/>
                  <a:pt x="3208669" y="217774"/>
                </a:cubicBezTo>
                <a:cubicBezTo>
                  <a:pt x="3242208" y="219284"/>
                  <a:pt x="3229623" y="233297"/>
                  <a:pt x="3290045" y="235553"/>
                </a:cubicBezTo>
                <a:cubicBezTo>
                  <a:pt x="3399655" y="215239"/>
                  <a:pt x="3444518" y="245862"/>
                  <a:pt x="3529335" y="249571"/>
                </a:cubicBezTo>
                <a:cubicBezTo>
                  <a:pt x="3623697" y="257405"/>
                  <a:pt x="3587652" y="268832"/>
                  <a:pt x="3716766" y="252690"/>
                </a:cubicBezTo>
                <a:cubicBezTo>
                  <a:pt x="3723469" y="267318"/>
                  <a:pt x="3737863" y="269842"/>
                  <a:pt x="3765333" y="266823"/>
                </a:cubicBezTo>
                <a:cubicBezTo>
                  <a:pt x="3810754" y="271601"/>
                  <a:pt x="3792745" y="303866"/>
                  <a:pt x="3846897" y="290090"/>
                </a:cubicBezTo>
                <a:cubicBezTo>
                  <a:pt x="3830941" y="306608"/>
                  <a:pt x="3929114" y="308026"/>
                  <a:pt x="3900217" y="323590"/>
                </a:cubicBezTo>
                <a:cubicBezTo>
                  <a:pt x="3922367" y="343425"/>
                  <a:pt x="3948574" y="318948"/>
                  <a:pt x="3971444" y="336662"/>
                </a:cubicBezTo>
                <a:cubicBezTo>
                  <a:pt x="4002781" y="344193"/>
                  <a:pt x="3960997" y="315419"/>
                  <a:pt x="3997868" y="318867"/>
                </a:cubicBezTo>
                <a:cubicBezTo>
                  <a:pt x="4041159" y="326219"/>
                  <a:pt x="4055435" y="293981"/>
                  <a:pt x="4070852" y="339615"/>
                </a:cubicBezTo>
                <a:cubicBezTo>
                  <a:pt x="4121286" y="335828"/>
                  <a:pt x="4121920" y="355506"/>
                  <a:pt x="4180483" y="373369"/>
                </a:cubicBezTo>
                <a:cubicBezTo>
                  <a:pt x="4211379" y="366707"/>
                  <a:pt x="4230171" y="374664"/>
                  <a:pt x="4246264" y="387458"/>
                </a:cubicBezTo>
                <a:cubicBezTo>
                  <a:pt x="4308508" y="393310"/>
                  <a:pt x="4357326" y="416142"/>
                  <a:pt x="4423169" y="431783"/>
                </a:cubicBezTo>
                <a:lnTo>
                  <a:pt x="4446752" y="435383"/>
                </a:lnTo>
                <a:lnTo>
                  <a:pt x="4446954" y="435566"/>
                </a:lnTo>
                <a:cubicBezTo>
                  <a:pt x="4508528" y="480137"/>
                  <a:pt x="4617740" y="529869"/>
                  <a:pt x="4662523" y="553169"/>
                </a:cubicBezTo>
                <a:cubicBezTo>
                  <a:pt x="4720320" y="547046"/>
                  <a:pt x="4678644" y="560102"/>
                  <a:pt x="4715641" y="575354"/>
                </a:cubicBezTo>
                <a:cubicBezTo>
                  <a:pt x="4682056" y="593278"/>
                  <a:pt x="4768370" y="586520"/>
                  <a:pt x="4742071" y="614016"/>
                </a:cubicBezTo>
                <a:cubicBezTo>
                  <a:pt x="4749637" y="615922"/>
                  <a:pt x="4757797" y="616899"/>
                  <a:pt x="4766183" y="617675"/>
                </a:cubicBezTo>
                <a:lnTo>
                  <a:pt x="4770562" y="618094"/>
                </a:lnTo>
                <a:lnTo>
                  <a:pt x="4783240" y="624350"/>
                </a:lnTo>
                <a:lnTo>
                  <a:pt x="4792882" y="620401"/>
                </a:lnTo>
                <a:lnTo>
                  <a:pt x="4816310" y="625721"/>
                </a:lnTo>
                <a:cubicBezTo>
                  <a:pt x="4824144" y="628595"/>
                  <a:pt x="4831482" y="632720"/>
                  <a:pt x="4837953" y="638824"/>
                </a:cubicBezTo>
                <a:cubicBezTo>
                  <a:pt x="4848645" y="668753"/>
                  <a:pt x="4922266" y="669148"/>
                  <a:pt x="4933914" y="707398"/>
                </a:cubicBezTo>
                <a:cubicBezTo>
                  <a:pt x="4940833" y="719653"/>
                  <a:pt x="4978358" y="746502"/>
                  <a:pt x="4995259" y="744825"/>
                </a:cubicBezTo>
                <a:cubicBezTo>
                  <a:pt x="5005107" y="749034"/>
                  <a:pt x="5010567" y="758092"/>
                  <a:pt x="5024744" y="753396"/>
                </a:cubicBezTo>
                <a:cubicBezTo>
                  <a:pt x="5047511" y="761361"/>
                  <a:pt x="5109162" y="783016"/>
                  <a:pt x="5131877" y="792613"/>
                </a:cubicBezTo>
                <a:cubicBezTo>
                  <a:pt x="5132671" y="802792"/>
                  <a:pt x="5144554" y="806683"/>
                  <a:pt x="5161031" y="810975"/>
                </a:cubicBezTo>
                <a:lnTo>
                  <a:pt x="5176815" y="815342"/>
                </a:lnTo>
                <a:lnTo>
                  <a:pt x="5180064" y="831233"/>
                </a:lnTo>
                <a:cubicBezTo>
                  <a:pt x="5202966" y="819270"/>
                  <a:pt x="5188976" y="863361"/>
                  <a:pt x="5215059" y="865080"/>
                </a:cubicBezTo>
                <a:cubicBezTo>
                  <a:pt x="5235765" y="864786"/>
                  <a:pt x="5236347" y="878098"/>
                  <a:pt x="5245643" y="887119"/>
                </a:cubicBezTo>
                <a:cubicBezTo>
                  <a:pt x="5267660" y="891609"/>
                  <a:pt x="5295742" y="939348"/>
                  <a:pt x="5295952" y="957174"/>
                </a:cubicBezTo>
                <a:cubicBezTo>
                  <a:pt x="5284322" y="1008946"/>
                  <a:pt x="5374979" y="1038019"/>
                  <a:pt x="5367826" y="1079140"/>
                </a:cubicBezTo>
                <a:cubicBezTo>
                  <a:pt x="5371668" y="1089190"/>
                  <a:pt x="5377921" y="1097135"/>
                  <a:pt x="5385646" y="1103730"/>
                </a:cubicBezTo>
                <a:lnTo>
                  <a:pt x="5410965" y="1119397"/>
                </a:lnTo>
                <a:lnTo>
                  <a:pt x="5436960" y="1130910"/>
                </a:lnTo>
                <a:lnTo>
                  <a:pt x="5442083" y="1133134"/>
                </a:lnTo>
                <a:cubicBezTo>
                  <a:pt x="5451910" y="1137346"/>
                  <a:pt x="5457170" y="1169188"/>
                  <a:pt x="5465219" y="1174479"/>
                </a:cubicBezTo>
                <a:cubicBezTo>
                  <a:pt x="5488744" y="1195184"/>
                  <a:pt x="5467141" y="1223401"/>
                  <a:pt x="5488171" y="1238604"/>
                </a:cubicBezTo>
                <a:cubicBezTo>
                  <a:pt x="5523491" y="1271811"/>
                  <a:pt x="5486623" y="1305961"/>
                  <a:pt x="5562172" y="1320840"/>
                </a:cubicBezTo>
                <a:cubicBezTo>
                  <a:pt x="5601634" y="1385316"/>
                  <a:pt x="5636528" y="1453139"/>
                  <a:pt x="5686905" y="1512529"/>
                </a:cubicBezTo>
                <a:cubicBezTo>
                  <a:pt x="5729049" y="1575678"/>
                  <a:pt x="5699691" y="1553768"/>
                  <a:pt x="5748726" y="1623716"/>
                </a:cubicBezTo>
                <a:cubicBezTo>
                  <a:pt x="5783098" y="1689734"/>
                  <a:pt x="5789710" y="1639740"/>
                  <a:pt x="5842593" y="1726595"/>
                </a:cubicBezTo>
                <a:cubicBezTo>
                  <a:pt x="5837824" y="1733043"/>
                  <a:pt x="5862023" y="1845188"/>
                  <a:pt x="5861042" y="1851837"/>
                </a:cubicBezTo>
                <a:cubicBezTo>
                  <a:pt x="5874156" y="1887981"/>
                  <a:pt x="5901790" y="1919218"/>
                  <a:pt x="5921290" y="1943460"/>
                </a:cubicBezTo>
                <a:lnTo>
                  <a:pt x="5978046" y="1997284"/>
                </a:lnTo>
                <a:lnTo>
                  <a:pt x="5992479" y="2056720"/>
                </a:lnTo>
                <a:cubicBezTo>
                  <a:pt x="6011078" y="2079033"/>
                  <a:pt x="6072687" y="2117397"/>
                  <a:pt x="6089639" y="2131171"/>
                </a:cubicBezTo>
                <a:lnTo>
                  <a:pt x="6094199" y="2139379"/>
                </a:lnTo>
                <a:lnTo>
                  <a:pt x="6094822" y="2139386"/>
                </a:lnTo>
                <a:cubicBezTo>
                  <a:pt x="6096947" y="2140841"/>
                  <a:pt x="6098876" y="2143416"/>
                  <a:pt x="6100692" y="2147736"/>
                </a:cubicBezTo>
                <a:lnTo>
                  <a:pt x="6102516" y="2154343"/>
                </a:lnTo>
                <a:lnTo>
                  <a:pt x="6111361" y="2170264"/>
                </a:lnTo>
                <a:lnTo>
                  <a:pt x="6215475" y="2270153"/>
                </a:lnTo>
                <a:lnTo>
                  <a:pt x="6255966" y="2335401"/>
                </a:lnTo>
                <a:lnTo>
                  <a:pt x="6272711" y="2385144"/>
                </a:lnTo>
                <a:cubicBezTo>
                  <a:pt x="6282320" y="2406495"/>
                  <a:pt x="6299066" y="2405139"/>
                  <a:pt x="6304347" y="2439388"/>
                </a:cubicBezTo>
                <a:cubicBezTo>
                  <a:pt x="6297131" y="2486231"/>
                  <a:pt x="6325530" y="2500962"/>
                  <a:pt x="6326729" y="2549400"/>
                </a:cubicBezTo>
                <a:cubicBezTo>
                  <a:pt x="6325926" y="2572066"/>
                  <a:pt x="6339111" y="2599957"/>
                  <a:pt x="6344663" y="2628839"/>
                </a:cubicBezTo>
                <a:lnTo>
                  <a:pt x="6375811" y="2639204"/>
                </a:lnTo>
                <a:cubicBezTo>
                  <a:pt x="6375427" y="2643533"/>
                  <a:pt x="6375041" y="2647863"/>
                  <a:pt x="6374657" y="2652193"/>
                </a:cubicBezTo>
                <a:cubicBezTo>
                  <a:pt x="6373555" y="2658134"/>
                  <a:pt x="6371943" y="2662665"/>
                  <a:pt x="6369740" y="2664642"/>
                </a:cubicBezTo>
                <a:cubicBezTo>
                  <a:pt x="6368032" y="2674540"/>
                  <a:pt x="6371528" y="2686899"/>
                  <a:pt x="6361964" y="2690172"/>
                </a:cubicBezTo>
                <a:cubicBezTo>
                  <a:pt x="6350507" y="2696218"/>
                  <a:pt x="6369375" y="2734440"/>
                  <a:pt x="6355511" y="2727335"/>
                </a:cubicBezTo>
                <a:cubicBezTo>
                  <a:pt x="6358746" y="2734104"/>
                  <a:pt x="6360434" y="2742096"/>
                  <a:pt x="6361058" y="2750592"/>
                </a:cubicBezTo>
                <a:cubicBezTo>
                  <a:pt x="6361013" y="2751998"/>
                  <a:pt x="6360970" y="2753408"/>
                  <a:pt x="6360926" y="2754814"/>
                </a:cubicBezTo>
                <a:lnTo>
                  <a:pt x="6339285" y="2810353"/>
                </a:lnTo>
                <a:cubicBezTo>
                  <a:pt x="6360091" y="2854187"/>
                  <a:pt x="6313103" y="2870086"/>
                  <a:pt x="6325672" y="2908809"/>
                </a:cubicBezTo>
                <a:cubicBezTo>
                  <a:pt x="6341563" y="2966972"/>
                  <a:pt x="6291836" y="2935388"/>
                  <a:pt x="6333498" y="3009772"/>
                </a:cubicBezTo>
                <a:cubicBezTo>
                  <a:pt x="6345476" y="3039254"/>
                  <a:pt x="6345955" y="3068963"/>
                  <a:pt x="6334947" y="3095405"/>
                </a:cubicBezTo>
                <a:lnTo>
                  <a:pt x="6344768" y="3155941"/>
                </a:lnTo>
                <a:cubicBezTo>
                  <a:pt x="6348643" y="3153663"/>
                  <a:pt x="6311793" y="3186588"/>
                  <a:pt x="6314754" y="3197987"/>
                </a:cubicBezTo>
                <a:cubicBezTo>
                  <a:pt x="6318695" y="3221971"/>
                  <a:pt x="6319257" y="3226752"/>
                  <a:pt x="6304230" y="3239690"/>
                </a:cubicBezTo>
                <a:cubicBezTo>
                  <a:pt x="6306321" y="3248567"/>
                  <a:pt x="6307305" y="3254005"/>
                  <a:pt x="6308837" y="3264003"/>
                </a:cubicBezTo>
                <a:cubicBezTo>
                  <a:pt x="6301812" y="3288243"/>
                  <a:pt x="6298529" y="3302527"/>
                  <a:pt x="6309285" y="3324103"/>
                </a:cubicBezTo>
                <a:cubicBezTo>
                  <a:pt x="6301188" y="3343007"/>
                  <a:pt x="6329285" y="3359307"/>
                  <a:pt x="6342503" y="3405661"/>
                </a:cubicBezTo>
                <a:cubicBezTo>
                  <a:pt x="6338012" y="3447477"/>
                  <a:pt x="6408325" y="3505721"/>
                  <a:pt x="6401531" y="3550593"/>
                </a:cubicBezTo>
                <a:cubicBezTo>
                  <a:pt x="6395655" y="3579549"/>
                  <a:pt x="6423437" y="3594758"/>
                  <a:pt x="6427705" y="3624684"/>
                </a:cubicBezTo>
                <a:cubicBezTo>
                  <a:pt x="6416402" y="3629199"/>
                  <a:pt x="6435787" y="3639516"/>
                  <a:pt x="6448424" y="3657106"/>
                </a:cubicBezTo>
                <a:lnTo>
                  <a:pt x="6444014" y="3752742"/>
                </a:lnTo>
                <a:cubicBezTo>
                  <a:pt x="6443990" y="3752777"/>
                  <a:pt x="6443967" y="3752813"/>
                  <a:pt x="6443946" y="3752849"/>
                </a:cubicBezTo>
                <a:lnTo>
                  <a:pt x="0" y="3752849"/>
                </a:lnTo>
                <a:close/>
              </a:path>
            </a:pathLst>
          </a:custGeom>
        </p:spPr>
      </p:pic>
      <p:sp>
        <p:nvSpPr>
          <p:cNvPr id="4" name="Espaço Reservado para Conteúdo 2">
            <a:extLst>
              <a:ext uri="{FF2B5EF4-FFF2-40B4-BE49-F238E27FC236}">
                <a16:creationId xmlns:a16="http://schemas.microsoft.com/office/drawing/2014/main" id="{4C9C4B5D-AC89-F309-532F-88CCEAF2B72D}"/>
              </a:ext>
            </a:extLst>
          </p:cNvPr>
          <p:cNvSpPr>
            <a:spLocks noGrp="1"/>
          </p:cNvSpPr>
          <p:nvPr>
            <p:ph idx="1"/>
          </p:nvPr>
        </p:nvSpPr>
        <p:spPr>
          <a:xfrm>
            <a:off x="6797004" y="1985791"/>
            <a:ext cx="4555782" cy="4129844"/>
          </a:xfrm>
        </p:spPr>
        <p:txBody>
          <a:bodyPr vert="horz" lIns="91440" tIns="45720" rIns="91440" bIns="45720" rtlCol="0" anchor="t">
            <a:normAutofit/>
          </a:bodyPr>
          <a:lstStyle/>
          <a:p>
            <a:r>
              <a:rPr lang="pt-BR" sz="2000" b="1" i="1">
                <a:latin typeface="Söhne"/>
              </a:rPr>
              <a:t>Resumo</a:t>
            </a:r>
            <a:r>
              <a:rPr lang="pt-BR" sz="2000">
                <a:latin typeface="Söhne"/>
              </a:rPr>
              <a:t>:</a:t>
            </a:r>
            <a:r>
              <a:rPr lang="pt-BR" sz="2000">
                <a:latin typeface="Söhne"/>
                <a:ea typeface="+mn-lt"/>
                <a:cs typeface="+mn-lt"/>
              </a:rPr>
              <a:t> </a:t>
            </a:r>
            <a:r>
              <a:rPr lang="pt-BR" sz="2000">
                <a:ea typeface="+mn-lt"/>
                <a:cs typeface="+mn-lt"/>
              </a:rPr>
              <a:t>Embora os modelos profundos tenham melhorado muito a exatidão e a robustez da segmentação de imagens, a obtenção de resultados de segmentação com resultados de segmentação com limites precisos e estruturas finas continua a ser um problema difícil.</a:t>
            </a:r>
          </a:p>
          <a:p>
            <a:r>
              <a:rPr lang="pt-BR" sz="2000">
                <a:ea typeface="+mn-lt"/>
                <a:cs typeface="+mn-lt"/>
              </a:rPr>
              <a:t> </a:t>
            </a:r>
            <a:r>
              <a:rPr lang="pt-BR" sz="2000" b="0" i="0">
                <a:effectLst/>
                <a:latin typeface="Söhne"/>
              </a:rPr>
              <a:t>Portanto, neste seminário, </a:t>
            </a:r>
            <a:r>
              <a:rPr lang="pt-BR" sz="2000">
                <a:latin typeface="Söhne"/>
              </a:rPr>
              <a:t>nós veremos</a:t>
            </a:r>
            <a:r>
              <a:rPr lang="pt-BR" sz="2000">
                <a:latin typeface="Söhne"/>
                <a:ea typeface="Calibri"/>
                <a:cs typeface="Calibri"/>
              </a:rPr>
              <a:t> </a:t>
            </a:r>
            <a:r>
              <a:rPr lang="pt-BR" sz="2000">
                <a:latin typeface="Calibri"/>
                <a:ea typeface="Calibri"/>
                <a:cs typeface="Calibri"/>
              </a:rPr>
              <a:t>uma simple mas poderosa Rede de Segmentação Consciente de Limites(basnet)</a:t>
            </a:r>
          </a:p>
          <a:p>
            <a:endParaRPr lang="pt-BR" sz="2000">
              <a:latin typeface="Söhne"/>
            </a:endParaRPr>
          </a:p>
        </p:txBody>
      </p:sp>
    </p:spTree>
    <p:extLst>
      <p:ext uri="{BB962C8B-B14F-4D97-AF65-F5344CB8AC3E}">
        <p14:creationId xmlns:p14="http://schemas.microsoft.com/office/powerpoint/2010/main" val="1486489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a:xfrm>
            <a:off x="194953" y="186995"/>
            <a:ext cx="6953003" cy="1335459"/>
          </a:xfrm>
        </p:spPr>
        <p:txBody>
          <a:bodyPr>
            <a:normAutofit/>
          </a:bodyPr>
          <a:lstStyle/>
          <a:p>
            <a:r>
              <a:rPr lang="pt-BR" dirty="0">
                <a:ea typeface="Calibri Light"/>
                <a:cs typeface="Calibri Light"/>
              </a:rPr>
              <a:t>Trabalho relacionado</a:t>
            </a:r>
          </a:p>
        </p:txBody>
      </p:sp>
      <p:pic>
        <p:nvPicPr>
          <p:cNvPr id="4" name="Imagem 3">
            <a:extLst>
              <a:ext uri="{FF2B5EF4-FFF2-40B4-BE49-F238E27FC236}">
                <a16:creationId xmlns:a16="http://schemas.microsoft.com/office/drawing/2014/main" id="{FC93D5AF-7537-E10C-7336-3D2A6F518C5D}"/>
              </a:ext>
            </a:extLst>
          </p:cNvPr>
          <p:cNvPicPr>
            <a:picLocks noChangeAspect="1"/>
          </p:cNvPicPr>
          <p:nvPr/>
        </p:nvPicPr>
        <p:blipFill>
          <a:blip r:embed="rId3"/>
          <a:stretch>
            <a:fillRect/>
          </a:stretch>
        </p:blipFill>
        <p:spPr>
          <a:xfrm>
            <a:off x="105146" y="1710860"/>
            <a:ext cx="3224740" cy="4642654"/>
          </a:xfrm>
          <a:prstGeom prst="rect">
            <a:avLst/>
          </a:prstGeom>
        </p:spPr>
      </p:pic>
      <p:sp>
        <p:nvSpPr>
          <p:cNvPr id="8" name="Espaço Reservado para Conteúdo 7">
            <a:extLst>
              <a:ext uri="{FF2B5EF4-FFF2-40B4-BE49-F238E27FC236}">
                <a16:creationId xmlns:a16="http://schemas.microsoft.com/office/drawing/2014/main" id="{60B53F6F-729E-5B7A-F54F-327ED31982BF}"/>
              </a:ext>
            </a:extLst>
          </p:cNvPr>
          <p:cNvSpPr>
            <a:spLocks noGrp="1"/>
          </p:cNvSpPr>
          <p:nvPr>
            <p:ph idx="1"/>
          </p:nvPr>
        </p:nvSpPr>
        <p:spPr>
          <a:xfrm>
            <a:off x="3497405" y="1598014"/>
            <a:ext cx="8529330" cy="4955000"/>
          </a:xfrm>
        </p:spPr>
        <p:txBody>
          <a:bodyPr vert="horz" lIns="91440" tIns="45720" rIns="91440" bIns="45720" rtlCol="0" anchor="t">
            <a:normAutofit fontScale="85000" lnSpcReduction="10000"/>
          </a:bodyPr>
          <a:lstStyle/>
          <a:p>
            <a:r>
              <a:rPr lang="pt-BR" dirty="0">
                <a:ea typeface="+mn-lt"/>
                <a:cs typeface="+mn-lt"/>
              </a:rPr>
              <a:t>Abordagens tradicionais de segmentação de imagens:</a:t>
            </a:r>
            <a:endParaRPr lang="pt-BR" dirty="0">
              <a:cs typeface="Calibri" panose="020F0502020204030204"/>
            </a:endParaRPr>
          </a:p>
          <a:p>
            <a:pPr marL="0" indent="0">
              <a:buNone/>
            </a:pPr>
            <a:r>
              <a:rPr lang="pt-BR" dirty="0" err="1">
                <a:ea typeface="+mn-lt"/>
                <a:cs typeface="+mn-lt"/>
              </a:rPr>
              <a:t>Watershed</a:t>
            </a:r>
            <a:r>
              <a:rPr lang="pt-BR" dirty="0">
                <a:ea typeface="+mn-lt"/>
                <a:cs typeface="+mn-lt"/>
              </a:rPr>
              <a:t> , </a:t>
            </a:r>
            <a:r>
              <a:rPr lang="pt-BR" dirty="0" err="1">
                <a:ea typeface="+mn-lt"/>
                <a:cs typeface="+mn-lt"/>
              </a:rPr>
              <a:t>graph</a:t>
            </a:r>
            <a:r>
              <a:rPr lang="pt-BR" dirty="0">
                <a:ea typeface="+mn-lt"/>
                <a:cs typeface="+mn-lt"/>
              </a:rPr>
              <a:t> </a:t>
            </a:r>
            <a:r>
              <a:rPr lang="pt-BR" dirty="0" err="1">
                <a:ea typeface="+mn-lt"/>
                <a:cs typeface="+mn-lt"/>
              </a:rPr>
              <a:t>cut</a:t>
            </a:r>
            <a:r>
              <a:rPr lang="pt-BR" dirty="0">
                <a:ea typeface="+mn-lt"/>
                <a:cs typeface="+mn-lt"/>
              </a:rPr>
              <a:t> , </a:t>
            </a:r>
            <a:r>
              <a:rPr lang="pt-BR" dirty="0" err="1">
                <a:ea typeface="+mn-lt"/>
                <a:cs typeface="+mn-lt"/>
              </a:rPr>
              <a:t>active</a:t>
            </a:r>
            <a:r>
              <a:rPr lang="pt-BR" dirty="0">
                <a:ea typeface="+mn-lt"/>
                <a:cs typeface="+mn-lt"/>
              </a:rPr>
              <a:t> </a:t>
            </a:r>
            <a:r>
              <a:rPr lang="pt-BR" dirty="0" err="1">
                <a:ea typeface="+mn-lt"/>
                <a:cs typeface="+mn-lt"/>
              </a:rPr>
              <a:t>contour</a:t>
            </a:r>
            <a:r>
              <a:rPr lang="pt-BR" dirty="0">
                <a:ea typeface="+mn-lt"/>
                <a:cs typeface="+mn-lt"/>
              </a:rPr>
              <a:t> ,agrupamento </a:t>
            </a:r>
            <a:r>
              <a:rPr lang="pt-BR" dirty="0" err="1">
                <a:ea typeface="+mn-lt"/>
                <a:cs typeface="+mn-lt"/>
              </a:rPr>
              <a:t>percetual</a:t>
            </a:r>
            <a:r>
              <a:rPr lang="pt-BR" dirty="0">
                <a:ea typeface="+mn-lt"/>
                <a:cs typeface="+mn-lt"/>
              </a:rPr>
              <a:t>, bem como os métodos interactivos baseados nestas abordagens baseiam-se principalmente em características bem concebidas, funções </a:t>
            </a:r>
            <a:r>
              <a:rPr lang="pt-BR" dirty="0" err="1">
                <a:ea typeface="+mn-lt"/>
                <a:cs typeface="+mn-lt"/>
              </a:rPr>
              <a:t>objectivas</a:t>
            </a:r>
            <a:r>
              <a:rPr lang="pt-BR" dirty="0">
                <a:ea typeface="+mn-lt"/>
                <a:cs typeface="+mn-lt"/>
              </a:rPr>
              <a:t> e algoritmos  de otimização. As abordagens de bacias hidrográficas e de corte gráfico segmentam imagens com base nas semelhanças regionais dos </a:t>
            </a:r>
            <a:r>
              <a:rPr lang="pt-BR" dirty="0" err="1">
                <a:ea typeface="+mn-lt"/>
                <a:cs typeface="+mn-lt"/>
              </a:rPr>
              <a:t>pixéis</a:t>
            </a:r>
            <a:r>
              <a:rPr lang="pt-BR" dirty="0">
                <a:ea typeface="+mn-lt"/>
                <a:cs typeface="+mn-lt"/>
              </a:rPr>
              <a:t>, pelo que são menos eficazes na segmentação de estruturas muito finas e na obtenção de limites de segmentação suaves e </a:t>
            </a:r>
            <a:r>
              <a:rPr lang="pt-BR" dirty="0" err="1">
                <a:ea typeface="+mn-lt"/>
                <a:cs typeface="+mn-lt"/>
              </a:rPr>
              <a:t>exactos.Os</a:t>
            </a:r>
            <a:r>
              <a:rPr lang="pt-BR" dirty="0">
                <a:ea typeface="+mn-lt"/>
                <a:cs typeface="+mn-lt"/>
              </a:rPr>
              <a:t> métodos de contorno ativo e de agrupamento </a:t>
            </a:r>
            <a:r>
              <a:rPr lang="pt-BR" dirty="0" err="1">
                <a:ea typeface="+mn-lt"/>
                <a:cs typeface="+mn-lt"/>
              </a:rPr>
              <a:t>percetual</a:t>
            </a:r>
            <a:r>
              <a:rPr lang="pt-BR" dirty="0">
                <a:ea typeface="+mn-lt"/>
                <a:cs typeface="+mn-lt"/>
              </a:rPr>
              <a:t> podem ser considerados como abordagens baseadas em limites. Os métodos de contorno </a:t>
            </a:r>
            <a:r>
              <a:rPr lang="pt-BR" dirty="0" err="1">
                <a:ea typeface="+mn-lt"/>
                <a:cs typeface="+mn-lt"/>
              </a:rPr>
              <a:t>ativore</a:t>
            </a:r>
            <a:r>
              <a:rPr lang="pt-BR" dirty="0">
                <a:ea typeface="+mn-lt"/>
                <a:cs typeface="+mn-lt"/>
              </a:rPr>
              <a:t> presentam o contorno da segmentação 2D através do conjunto de níveis de uma função 3D. Em vez de evoluir diretamente o contorno 2D, este grupo de abordagens evolui a função 3D para encontrar o contorno de segmentação ótimo, o que evita problemas complicados de divisão e fusão de contornos 2D.</a:t>
            </a:r>
            <a:endParaRPr lang="pt-BR" dirty="0">
              <a:cs typeface="Calibri"/>
            </a:endParaRPr>
          </a:p>
        </p:txBody>
      </p:sp>
    </p:spTree>
    <p:extLst>
      <p:ext uri="{BB962C8B-B14F-4D97-AF65-F5344CB8AC3E}">
        <p14:creationId xmlns:p14="http://schemas.microsoft.com/office/powerpoint/2010/main" val="3272623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a:xfrm>
            <a:off x="194953" y="186995"/>
            <a:ext cx="6953003" cy="1335459"/>
          </a:xfrm>
        </p:spPr>
        <p:txBody>
          <a:bodyPr>
            <a:normAutofit/>
          </a:bodyPr>
          <a:lstStyle/>
          <a:p>
            <a:r>
              <a:rPr lang="pt-BR" dirty="0">
                <a:ea typeface="Calibri Light"/>
                <a:cs typeface="Calibri Light"/>
              </a:rPr>
              <a:t>Trabalho relacionado</a:t>
            </a:r>
          </a:p>
        </p:txBody>
      </p:sp>
      <p:pic>
        <p:nvPicPr>
          <p:cNvPr id="4" name="Imagem 3">
            <a:extLst>
              <a:ext uri="{FF2B5EF4-FFF2-40B4-BE49-F238E27FC236}">
                <a16:creationId xmlns:a16="http://schemas.microsoft.com/office/drawing/2014/main" id="{FC93D5AF-7537-E10C-7336-3D2A6F518C5D}"/>
              </a:ext>
            </a:extLst>
          </p:cNvPr>
          <p:cNvPicPr>
            <a:picLocks noChangeAspect="1"/>
          </p:cNvPicPr>
          <p:nvPr/>
        </p:nvPicPr>
        <p:blipFill>
          <a:blip r:embed="rId3"/>
          <a:stretch>
            <a:fillRect/>
          </a:stretch>
        </p:blipFill>
        <p:spPr>
          <a:xfrm>
            <a:off x="105146" y="1710860"/>
            <a:ext cx="3381316" cy="4600901"/>
          </a:xfrm>
          <a:prstGeom prst="rect">
            <a:avLst/>
          </a:prstGeom>
        </p:spPr>
      </p:pic>
      <p:sp>
        <p:nvSpPr>
          <p:cNvPr id="8" name="Espaço Reservado para Conteúdo 7">
            <a:extLst>
              <a:ext uri="{FF2B5EF4-FFF2-40B4-BE49-F238E27FC236}">
                <a16:creationId xmlns:a16="http://schemas.microsoft.com/office/drawing/2014/main" id="{60B53F6F-729E-5B7A-F54F-327ED31982BF}"/>
              </a:ext>
            </a:extLst>
          </p:cNvPr>
          <p:cNvSpPr>
            <a:spLocks noGrp="1"/>
          </p:cNvSpPr>
          <p:nvPr>
            <p:ph idx="1"/>
          </p:nvPr>
        </p:nvSpPr>
        <p:spPr>
          <a:xfrm>
            <a:off x="3674857" y="1598014"/>
            <a:ext cx="8351878" cy="4955000"/>
          </a:xfrm>
        </p:spPr>
        <p:txBody>
          <a:bodyPr vert="horz" lIns="91440" tIns="45720" rIns="91440" bIns="45720" rtlCol="0" anchor="t">
            <a:normAutofit fontScale="92500" lnSpcReduction="20000"/>
          </a:bodyPr>
          <a:lstStyle/>
          <a:p>
            <a:r>
              <a:rPr lang="pt-BR" dirty="0">
                <a:ea typeface="+mn-lt"/>
                <a:cs typeface="+mn-lt"/>
              </a:rPr>
              <a:t>Modelos profundos com manchas</a:t>
            </a:r>
            <a:endParaRPr lang="pt-BR" dirty="0">
              <a:cs typeface="Calibri" panose="020F0502020204030204"/>
            </a:endParaRPr>
          </a:p>
          <a:p>
            <a:pPr marL="0" indent="0">
              <a:buNone/>
            </a:pPr>
            <a:r>
              <a:rPr lang="pt-BR" dirty="0">
                <a:ea typeface="+mn-lt"/>
                <a:cs typeface="+mn-lt"/>
              </a:rPr>
              <a:t>Para melhorar a robustez e a precisão, os métodos de aprendizagem profunda têm sido amplamente introduzidos na segmentação de imagens . Os primeiros métodos profundos utilizam as redes de classificação de imagens existentes como </a:t>
            </a:r>
            <a:r>
              <a:rPr lang="pt-BR" dirty="0" err="1">
                <a:ea typeface="+mn-lt"/>
                <a:cs typeface="+mn-lt"/>
              </a:rPr>
              <a:t>extractores</a:t>
            </a:r>
            <a:r>
              <a:rPr lang="pt-BR" dirty="0">
                <a:ea typeface="+mn-lt"/>
                <a:cs typeface="+mn-lt"/>
              </a:rPr>
              <a:t> de características e formulam as tarefas de segmentação de imagens como problemas de classificação de </a:t>
            </a:r>
            <a:r>
              <a:rPr lang="pt-BR" dirty="0" err="1">
                <a:ea typeface="+mn-lt"/>
                <a:cs typeface="+mn-lt"/>
              </a:rPr>
              <a:t>píxeis</a:t>
            </a:r>
            <a:r>
              <a:rPr lang="pt-BR" dirty="0">
                <a:ea typeface="+mn-lt"/>
                <a:cs typeface="+mn-lt"/>
              </a:rPr>
              <a:t> (</a:t>
            </a:r>
            <a:r>
              <a:rPr lang="pt-BR" dirty="0" err="1">
                <a:ea typeface="+mn-lt"/>
                <a:cs typeface="+mn-lt"/>
              </a:rPr>
              <a:t>superpíxeis</a:t>
            </a:r>
            <a:r>
              <a:rPr lang="pt-BR" dirty="0">
                <a:ea typeface="+mn-lt"/>
                <a:cs typeface="+mn-lt"/>
              </a:rPr>
              <a:t>).Estes modelos melhoram consideravelmente a robustez da </a:t>
            </a:r>
            <a:r>
              <a:rPr lang="pt-BR" dirty="0" err="1">
                <a:ea typeface="+mn-lt"/>
                <a:cs typeface="+mn-lt"/>
              </a:rPr>
              <a:t>segmentaçãoem</a:t>
            </a:r>
            <a:r>
              <a:rPr lang="pt-BR" dirty="0">
                <a:ea typeface="+mn-lt"/>
                <a:cs typeface="+mn-lt"/>
              </a:rPr>
              <a:t> algumas tarefas devido à forte capacidade de adaptação das redes neurais profundas. No entanto, ainda não são capazes de produzir elevada precisão espacial e muito menos segmentar estruturas </a:t>
            </a:r>
            <a:r>
              <a:rPr lang="pt-BR" dirty="0" err="1">
                <a:ea typeface="+mn-lt"/>
                <a:cs typeface="+mn-lt"/>
              </a:rPr>
              <a:t>finas.A</a:t>
            </a:r>
            <a:r>
              <a:rPr lang="pt-BR" dirty="0">
                <a:ea typeface="+mn-lt"/>
                <a:cs typeface="+mn-lt"/>
              </a:rPr>
              <a:t> principal razão é provavelmente o facto de os </a:t>
            </a:r>
            <a:r>
              <a:rPr lang="pt-BR" dirty="0" err="1">
                <a:ea typeface="+mn-lt"/>
                <a:cs typeface="+mn-lt"/>
              </a:rPr>
              <a:t>pixéis</a:t>
            </a:r>
            <a:r>
              <a:rPr lang="pt-BR" dirty="0">
                <a:ea typeface="+mn-lt"/>
                <a:cs typeface="+mn-lt"/>
              </a:rPr>
              <a:t> nos modelos são classificados de forma independente, com base nas características locais dentro de cada mancha e os contextos espaciais de maior escala não são utilizados.</a:t>
            </a:r>
          </a:p>
        </p:txBody>
      </p:sp>
    </p:spTree>
    <p:extLst>
      <p:ext uri="{BB962C8B-B14F-4D97-AF65-F5344CB8AC3E}">
        <p14:creationId xmlns:p14="http://schemas.microsoft.com/office/powerpoint/2010/main" val="2978529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a:xfrm>
            <a:off x="194953" y="186995"/>
            <a:ext cx="6953003" cy="1335459"/>
          </a:xfrm>
        </p:spPr>
        <p:txBody>
          <a:bodyPr>
            <a:normAutofit/>
          </a:bodyPr>
          <a:lstStyle/>
          <a:p>
            <a:r>
              <a:rPr lang="pt-BR" dirty="0">
                <a:ea typeface="Calibri Light"/>
                <a:cs typeface="Calibri Light"/>
              </a:rPr>
              <a:t>Trabalho relacionado</a:t>
            </a:r>
          </a:p>
        </p:txBody>
      </p:sp>
      <p:pic>
        <p:nvPicPr>
          <p:cNvPr id="4" name="Imagem 3">
            <a:extLst>
              <a:ext uri="{FF2B5EF4-FFF2-40B4-BE49-F238E27FC236}">
                <a16:creationId xmlns:a16="http://schemas.microsoft.com/office/drawing/2014/main" id="{FC93D5AF-7537-E10C-7336-3D2A6F518C5D}"/>
              </a:ext>
            </a:extLst>
          </p:cNvPr>
          <p:cNvPicPr>
            <a:picLocks noChangeAspect="1"/>
          </p:cNvPicPr>
          <p:nvPr/>
        </p:nvPicPr>
        <p:blipFill>
          <a:blip r:embed="rId3"/>
          <a:stretch>
            <a:fillRect/>
          </a:stretch>
        </p:blipFill>
        <p:spPr>
          <a:xfrm>
            <a:off x="105146" y="1710860"/>
            <a:ext cx="2890713" cy="4486079"/>
          </a:xfrm>
          <a:prstGeom prst="rect">
            <a:avLst/>
          </a:prstGeom>
        </p:spPr>
      </p:pic>
      <p:sp>
        <p:nvSpPr>
          <p:cNvPr id="8" name="Espaço Reservado para Conteúdo 7">
            <a:extLst>
              <a:ext uri="{FF2B5EF4-FFF2-40B4-BE49-F238E27FC236}">
                <a16:creationId xmlns:a16="http://schemas.microsoft.com/office/drawing/2014/main" id="{60B53F6F-729E-5B7A-F54F-327ED31982BF}"/>
              </a:ext>
            </a:extLst>
          </p:cNvPr>
          <p:cNvSpPr>
            <a:spLocks noGrp="1"/>
          </p:cNvSpPr>
          <p:nvPr>
            <p:ph idx="1"/>
          </p:nvPr>
        </p:nvSpPr>
        <p:spPr>
          <a:xfrm>
            <a:off x="3090309" y="1598014"/>
            <a:ext cx="8936426" cy="4955000"/>
          </a:xfrm>
        </p:spPr>
        <p:txBody>
          <a:bodyPr vert="horz" lIns="91440" tIns="45720" rIns="91440" bIns="45720" rtlCol="0" anchor="t">
            <a:normAutofit fontScale="85000" lnSpcReduction="20000"/>
          </a:bodyPr>
          <a:lstStyle/>
          <a:p>
            <a:r>
              <a:rPr lang="pt-BR" dirty="0">
                <a:ea typeface="+mn-lt"/>
                <a:cs typeface="+mn-lt"/>
              </a:rPr>
              <a:t>FCN e suas variantes:</a:t>
            </a:r>
          </a:p>
          <a:p>
            <a:pPr marL="0" indent="0">
              <a:buNone/>
            </a:pPr>
            <a:r>
              <a:rPr lang="pt-BR" dirty="0">
                <a:ea typeface="+mn-lt"/>
                <a:cs typeface="+mn-lt"/>
              </a:rPr>
              <a:t>Com o desenvolvimento da rede totalmente </a:t>
            </a:r>
            <a:r>
              <a:rPr lang="pt-BR" dirty="0" err="1">
                <a:ea typeface="+mn-lt"/>
                <a:cs typeface="+mn-lt"/>
              </a:rPr>
              <a:t>convolucional</a:t>
            </a:r>
            <a:r>
              <a:rPr lang="pt-BR" dirty="0">
                <a:ea typeface="+mn-lt"/>
                <a:cs typeface="+mn-lt"/>
              </a:rPr>
              <a:t> (FCN)as redes neurais </a:t>
            </a:r>
            <a:r>
              <a:rPr lang="pt-BR" dirty="0" err="1">
                <a:ea typeface="+mn-lt"/>
                <a:cs typeface="+mn-lt"/>
              </a:rPr>
              <a:t>convolucionais</a:t>
            </a:r>
            <a:r>
              <a:rPr lang="pt-BR" dirty="0">
                <a:ea typeface="+mn-lt"/>
                <a:cs typeface="+mn-lt"/>
              </a:rPr>
              <a:t> profundas tornaram-se uma solução padrão para problemas de segmentação de imagens. Um grande numero de modelos </a:t>
            </a:r>
            <a:r>
              <a:rPr lang="pt-BR" dirty="0" err="1">
                <a:ea typeface="+mn-lt"/>
                <a:cs typeface="+mn-lt"/>
              </a:rPr>
              <a:t>convolucionais</a:t>
            </a:r>
            <a:r>
              <a:rPr lang="pt-BR" dirty="0">
                <a:ea typeface="+mn-lt"/>
                <a:cs typeface="+mn-lt"/>
              </a:rPr>
              <a:t> profundos foram propostos para a segmentação de imagens. A FCN adapta as bases de classificação, tais como VGG , </a:t>
            </a:r>
            <a:r>
              <a:rPr lang="pt-BR" dirty="0" err="1">
                <a:ea typeface="+mn-lt"/>
                <a:cs typeface="+mn-lt"/>
              </a:rPr>
              <a:t>GoogleNet</a:t>
            </a:r>
            <a:r>
              <a:rPr lang="pt-BR" dirty="0">
                <a:ea typeface="+mn-lt"/>
                <a:cs typeface="+mn-lt"/>
              </a:rPr>
              <a:t> , </a:t>
            </a:r>
            <a:r>
              <a:rPr lang="pt-BR" dirty="0" err="1">
                <a:ea typeface="+mn-lt"/>
                <a:cs typeface="+mn-lt"/>
              </a:rPr>
              <a:t>ResNet</a:t>
            </a:r>
            <a:r>
              <a:rPr lang="pt-BR" dirty="0">
                <a:ea typeface="+mn-lt"/>
                <a:cs typeface="+mn-lt"/>
              </a:rPr>
              <a:t> e </a:t>
            </a:r>
            <a:r>
              <a:rPr lang="pt-BR" dirty="0" err="1">
                <a:ea typeface="+mn-lt"/>
                <a:cs typeface="+mn-lt"/>
              </a:rPr>
              <a:t>DenseNet</a:t>
            </a:r>
            <a:r>
              <a:rPr lang="pt-BR" dirty="0">
                <a:ea typeface="+mn-lt"/>
                <a:cs typeface="+mn-lt"/>
              </a:rPr>
              <a:t> , eliminando as camadas totalmente ligadas e fazendo um </a:t>
            </a:r>
            <a:r>
              <a:rPr lang="pt-BR" dirty="0" err="1">
                <a:ea typeface="+mn-lt"/>
                <a:cs typeface="+mn-lt"/>
              </a:rPr>
              <a:t>upsampling</a:t>
            </a:r>
            <a:r>
              <a:rPr lang="pt-BR" dirty="0">
                <a:ea typeface="+mn-lt"/>
                <a:cs typeface="+mn-lt"/>
              </a:rPr>
              <a:t> direto das características de saída de certas camadas </a:t>
            </a:r>
            <a:r>
              <a:rPr lang="pt-BR" dirty="0" err="1">
                <a:ea typeface="+mn-lt"/>
                <a:cs typeface="+mn-lt"/>
              </a:rPr>
              <a:t>convolucionais</a:t>
            </a:r>
            <a:r>
              <a:rPr lang="pt-BR" dirty="0">
                <a:ea typeface="+mn-lt"/>
                <a:cs typeface="+mn-lt"/>
              </a:rPr>
              <a:t> com escalas específicas para construir um modelo de segmentação de imagem totalmente </a:t>
            </a:r>
            <a:r>
              <a:rPr lang="pt-BR" dirty="0" err="1">
                <a:ea typeface="+mn-lt"/>
                <a:cs typeface="+mn-lt"/>
              </a:rPr>
              <a:t>convolucional</a:t>
            </a:r>
            <a:r>
              <a:rPr lang="pt-BR" dirty="0">
                <a:ea typeface="+mn-lt"/>
                <a:cs typeface="+mn-lt"/>
              </a:rPr>
              <a:t>. No entanto, a </a:t>
            </a:r>
            <a:r>
              <a:rPr lang="pt-BR" dirty="0" err="1">
                <a:ea typeface="+mn-lt"/>
                <a:cs typeface="+mn-lt"/>
              </a:rPr>
              <a:t>sobreamostragem</a:t>
            </a:r>
            <a:r>
              <a:rPr lang="pt-BR" dirty="0">
                <a:ea typeface="+mn-lt"/>
                <a:cs typeface="+mn-lt"/>
              </a:rPr>
              <a:t> direta de baixa resolução falha na captação de estruturas </a:t>
            </a:r>
            <a:r>
              <a:rPr lang="pt-BR" dirty="0" err="1">
                <a:ea typeface="+mn-lt"/>
                <a:cs typeface="+mn-lt"/>
              </a:rPr>
              <a:t>exactas</a:t>
            </a:r>
            <a:r>
              <a:rPr lang="pt-BR" dirty="0">
                <a:ea typeface="+mn-lt"/>
                <a:cs typeface="+mn-lt"/>
              </a:rPr>
              <a:t>. Por conseguinte, a família </a:t>
            </a:r>
            <a:r>
              <a:rPr lang="pt-BR" dirty="0" err="1">
                <a:ea typeface="+mn-lt"/>
                <a:cs typeface="+mn-lt"/>
              </a:rPr>
              <a:t>DeepLab</a:t>
            </a:r>
            <a:r>
              <a:rPr lang="pt-BR" dirty="0">
                <a:ea typeface="+mn-lt"/>
                <a:cs typeface="+mn-lt"/>
              </a:rPr>
              <a:t> substitui as operações de agrupamento por convoluções </a:t>
            </a:r>
            <a:r>
              <a:rPr lang="pt-BR" dirty="0" err="1">
                <a:ea typeface="+mn-lt"/>
                <a:cs typeface="+mn-lt"/>
              </a:rPr>
              <a:t>atrantes</a:t>
            </a:r>
            <a:r>
              <a:rPr lang="pt-BR" dirty="0">
                <a:ea typeface="+mn-lt"/>
                <a:cs typeface="+mn-lt"/>
              </a:rPr>
              <a:t> para evitar a degradação da resolução do mapa de características. Além disso, eles introduzem também um campo aleatório condicional(CRF) para melhorar os resultados da segmentação.</a:t>
            </a:r>
          </a:p>
        </p:txBody>
      </p:sp>
    </p:spTree>
    <p:extLst>
      <p:ext uri="{BB962C8B-B14F-4D97-AF65-F5344CB8AC3E}">
        <p14:creationId xmlns:p14="http://schemas.microsoft.com/office/powerpoint/2010/main" val="4369335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a:xfrm>
            <a:off x="194953" y="186995"/>
            <a:ext cx="6953003" cy="1335459"/>
          </a:xfrm>
        </p:spPr>
        <p:txBody>
          <a:bodyPr>
            <a:normAutofit/>
          </a:bodyPr>
          <a:lstStyle/>
          <a:p>
            <a:r>
              <a:rPr lang="pt-BR" dirty="0">
                <a:ea typeface="Calibri Light"/>
                <a:cs typeface="Calibri Light"/>
              </a:rPr>
              <a:t>Trabalho relacionado</a:t>
            </a:r>
          </a:p>
        </p:txBody>
      </p:sp>
      <p:pic>
        <p:nvPicPr>
          <p:cNvPr id="4" name="Imagem 3">
            <a:extLst>
              <a:ext uri="{FF2B5EF4-FFF2-40B4-BE49-F238E27FC236}">
                <a16:creationId xmlns:a16="http://schemas.microsoft.com/office/drawing/2014/main" id="{FC93D5AF-7537-E10C-7336-3D2A6F518C5D}"/>
              </a:ext>
            </a:extLst>
          </p:cNvPr>
          <p:cNvPicPr>
            <a:picLocks noChangeAspect="1"/>
          </p:cNvPicPr>
          <p:nvPr/>
        </p:nvPicPr>
        <p:blipFill>
          <a:blip r:embed="rId3"/>
          <a:stretch>
            <a:fillRect/>
          </a:stretch>
        </p:blipFill>
        <p:spPr>
          <a:xfrm>
            <a:off x="105146" y="1710860"/>
            <a:ext cx="3443946" cy="4235558"/>
          </a:xfrm>
          <a:prstGeom prst="rect">
            <a:avLst/>
          </a:prstGeom>
        </p:spPr>
      </p:pic>
      <p:sp>
        <p:nvSpPr>
          <p:cNvPr id="8" name="Espaço Reservado para Conteúdo 7">
            <a:extLst>
              <a:ext uri="{FF2B5EF4-FFF2-40B4-BE49-F238E27FC236}">
                <a16:creationId xmlns:a16="http://schemas.microsoft.com/office/drawing/2014/main" id="{60B53F6F-729E-5B7A-F54F-327ED31982BF}"/>
              </a:ext>
            </a:extLst>
          </p:cNvPr>
          <p:cNvSpPr>
            <a:spLocks noGrp="1"/>
          </p:cNvSpPr>
          <p:nvPr>
            <p:ph idx="1"/>
          </p:nvPr>
        </p:nvSpPr>
        <p:spPr>
          <a:xfrm>
            <a:off x="3633104" y="1598014"/>
            <a:ext cx="8393631" cy="4955000"/>
          </a:xfrm>
        </p:spPr>
        <p:txBody>
          <a:bodyPr vert="horz" lIns="91440" tIns="45720" rIns="91440" bIns="45720" rtlCol="0" anchor="t">
            <a:normAutofit fontScale="92500" lnSpcReduction="20000"/>
          </a:bodyPr>
          <a:lstStyle/>
          <a:p>
            <a:r>
              <a:rPr lang="pt-BR" dirty="0">
                <a:ea typeface="+mn-lt"/>
                <a:cs typeface="+mn-lt"/>
              </a:rPr>
              <a:t>Modelos recorrentes profundos:</a:t>
            </a:r>
          </a:p>
          <a:p>
            <a:pPr marL="0" indent="0">
              <a:buNone/>
            </a:pPr>
            <a:r>
              <a:rPr lang="pt-BR" dirty="0">
                <a:ea typeface="+mn-lt"/>
                <a:cs typeface="+mn-lt"/>
              </a:rPr>
              <a:t>As técnicas recorrentes têm sido amplamente aplicadas em modelos </a:t>
            </a:r>
            <a:r>
              <a:rPr lang="pt-BR" dirty="0" err="1">
                <a:ea typeface="+mn-lt"/>
                <a:cs typeface="+mn-lt"/>
              </a:rPr>
              <a:t>demodelos</a:t>
            </a:r>
            <a:r>
              <a:rPr lang="pt-BR" dirty="0">
                <a:ea typeface="+mn-lt"/>
                <a:cs typeface="+mn-lt"/>
              </a:rPr>
              <a:t> de segmentação de imagens. </a:t>
            </a:r>
            <a:r>
              <a:rPr lang="pt-BR" dirty="0" err="1">
                <a:ea typeface="+mn-lt"/>
                <a:cs typeface="+mn-lt"/>
              </a:rPr>
              <a:t>Kuen</a:t>
            </a:r>
            <a:r>
              <a:rPr lang="pt-BR" dirty="0">
                <a:ea typeface="+mn-lt"/>
                <a:cs typeface="+mn-lt"/>
              </a:rPr>
              <a:t> et al.  propuseram a obtenção de resultados os completamente segmentados através da segmentação sequencial de sub-regiões da imagem utilizando uma estrutura recorrente. Liu </a:t>
            </a:r>
            <a:r>
              <a:rPr lang="pt-BR" dirty="0" err="1">
                <a:ea typeface="+mn-lt"/>
                <a:cs typeface="+mn-lt"/>
              </a:rPr>
              <a:t>etal</a:t>
            </a:r>
            <a:r>
              <a:rPr lang="pt-BR" dirty="0">
                <a:ea typeface="+mn-lt"/>
                <a:cs typeface="+mn-lt"/>
              </a:rPr>
              <a:t>. (</a:t>
            </a:r>
            <a:r>
              <a:rPr lang="pt-BR" dirty="0" err="1">
                <a:ea typeface="+mn-lt"/>
                <a:cs typeface="+mn-lt"/>
              </a:rPr>
              <a:t>PiCANetR</a:t>
            </a:r>
            <a:r>
              <a:rPr lang="pt-BR" dirty="0">
                <a:ea typeface="+mn-lt"/>
                <a:cs typeface="+mn-lt"/>
              </a:rPr>
              <a:t>)  utilizaram um LSTM bidirecional ao longo da linha e coluna dos mapas de características, respetivamente, para gera os mapas de atenção por pixel para a deteção de objectos salientes. Huet al. (SAC-Net) desenvolveram estratégias semelhantes para capturar o contexto de atenuação espacial para segmentação de imagens.Zhang et al. (PAGRN)  propuseram a transferência de informação global das camadas mais profundas para as mais superficiais através de uma ligação recorrente.</a:t>
            </a:r>
            <a:endParaRPr lang="pt-BR" dirty="0">
              <a:cs typeface="Calibri"/>
            </a:endParaRPr>
          </a:p>
        </p:txBody>
      </p:sp>
    </p:spTree>
    <p:extLst>
      <p:ext uri="{BB962C8B-B14F-4D97-AF65-F5344CB8AC3E}">
        <p14:creationId xmlns:p14="http://schemas.microsoft.com/office/powerpoint/2010/main" val="2323585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a:xfrm>
            <a:off x="194953" y="186995"/>
            <a:ext cx="6953003" cy="1335459"/>
          </a:xfrm>
        </p:spPr>
        <p:txBody>
          <a:bodyPr>
            <a:normAutofit/>
          </a:bodyPr>
          <a:lstStyle/>
          <a:p>
            <a:r>
              <a:rPr lang="pt-BR" dirty="0">
                <a:ea typeface="Calibri Light"/>
                <a:cs typeface="Calibri Light"/>
              </a:rPr>
              <a:t>Trabalho relacionado</a:t>
            </a:r>
          </a:p>
        </p:txBody>
      </p:sp>
      <p:pic>
        <p:nvPicPr>
          <p:cNvPr id="4" name="Imagem 3">
            <a:extLst>
              <a:ext uri="{FF2B5EF4-FFF2-40B4-BE49-F238E27FC236}">
                <a16:creationId xmlns:a16="http://schemas.microsoft.com/office/drawing/2014/main" id="{FC93D5AF-7537-E10C-7336-3D2A6F518C5D}"/>
              </a:ext>
            </a:extLst>
          </p:cNvPr>
          <p:cNvPicPr>
            <a:picLocks noChangeAspect="1"/>
          </p:cNvPicPr>
          <p:nvPr/>
        </p:nvPicPr>
        <p:blipFill>
          <a:blip r:embed="rId3"/>
          <a:stretch>
            <a:fillRect/>
          </a:stretch>
        </p:blipFill>
        <p:spPr>
          <a:xfrm>
            <a:off x="105146" y="1522970"/>
            <a:ext cx="3694466" cy="4413010"/>
          </a:xfrm>
          <a:prstGeom prst="rect">
            <a:avLst/>
          </a:prstGeom>
        </p:spPr>
      </p:pic>
      <p:sp>
        <p:nvSpPr>
          <p:cNvPr id="8" name="Espaço Reservado para Conteúdo 7">
            <a:extLst>
              <a:ext uri="{FF2B5EF4-FFF2-40B4-BE49-F238E27FC236}">
                <a16:creationId xmlns:a16="http://schemas.microsoft.com/office/drawing/2014/main" id="{60B53F6F-729E-5B7A-F54F-327ED31982BF}"/>
              </a:ext>
            </a:extLst>
          </p:cNvPr>
          <p:cNvSpPr>
            <a:spLocks noGrp="1"/>
          </p:cNvSpPr>
          <p:nvPr>
            <p:ph idx="1"/>
          </p:nvPr>
        </p:nvSpPr>
        <p:spPr>
          <a:xfrm>
            <a:off x="4269843" y="1598014"/>
            <a:ext cx="7756892" cy="4955000"/>
          </a:xfrm>
        </p:spPr>
        <p:txBody>
          <a:bodyPr vert="horz" lIns="91440" tIns="45720" rIns="91440" bIns="45720" rtlCol="0" anchor="t">
            <a:normAutofit fontScale="92500" lnSpcReduction="20000"/>
          </a:bodyPr>
          <a:lstStyle/>
          <a:p>
            <a:r>
              <a:rPr lang="pt-BR" dirty="0">
                <a:ea typeface="+mn-lt"/>
                <a:cs typeface="+mn-lt"/>
              </a:rPr>
              <a:t>Modelos profundos de grosseiro a fino:</a:t>
            </a:r>
            <a:endParaRPr lang="pt-BR" dirty="0"/>
          </a:p>
          <a:p>
            <a:pPr marL="0" indent="0">
              <a:buNone/>
            </a:pPr>
            <a:r>
              <a:rPr lang="pt-BR" dirty="0">
                <a:ea typeface="+mn-lt"/>
                <a:cs typeface="+mn-lt"/>
              </a:rPr>
              <a:t>Este grupo de modelos tem como objetivo melhorar os resultados da segmentação através do refinamento gradual das previsões grosseiras. Lin etal. (RefineNet) desenvolveram uma rede de segmentação de refinamento multi-caminho, que utiliza ligações residuais de longo alcance para explorar a informação ao longo do processo de amostragem. Liu et al. (DHSNet) propuseram uma rede neural convolucional recorrente hierárquica (HRCNN),que refina hierárquica e progressivamente os resultados da segmentação de forma hierárquica e progressiva. Wang et al. (SRM) desenvolveram uma estrutura de várias fases para o refinamento do mapa de segmentação, em que cada fase utiliza a imagem de entrada e os mapas de segmentação (resolução mais baixa) da última fase para produzir resultados de maior resolução.</a:t>
            </a:r>
          </a:p>
        </p:txBody>
      </p:sp>
    </p:spTree>
    <p:extLst>
      <p:ext uri="{BB962C8B-B14F-4D97-AF65-F5344CB8AC3E}">
        <p14:creationId xmlns:p14="http://schemas.microsoft.com/office/powerpoint/2010/main" val="31232255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a:xfrm>
            <a:off x="194953" y="186995"/>
            <a:ext cx="6953003" cy="1335459"/>
          </a:xfrm>
        </p:spPr>
        <p:txBody>
          <a:bodyPr>
            <a:normAutofit/>
          </a:bodyPr>
          <a:lstStyle/>
          <a:p>
            <a:r>
              <a:rPr lang="pt-BR" dirty="0">
                <a:ea typeface="Calibri Light"/>
                <a:cs typeface="Calibri Light"/>
              </a:rPr>
              <a:t>Trabalho relacionado</a:t>
            </a:r>
          </a:p>
        </p:txBody>
      </p:sp>
      <p:pic>
        <p:nvPicPr>
          <p:cNvPr id="4" name="Imagem 3">
            <a:extLst>
              <a:ext uri="{FF2B5EF4-FFF2-40B4-BE49-F238E27FC236}">
                <a16:creationId xmlns:a16="http://schemas.microsoft.com/office/drawing/2014/main" id="{FC93D5AF-7537-E10C-7336-3D2A6F518C5D}"/>
              </a:ext>
            </a:extLst>
          </p:cNvPr>
          <p:cNvPicPr>
            <a:picLocks noChangeAspect="1"/>
          </p:cNvPicPr>
          <p:nvPr/>
        </p:nvPicPr>
        <p:blipFill>
          <a:blip r:embed="rId3"/>
          <a:stretch>
            <a:fillRect/>
          </a:stretch>
        </p:blipFill>
        <p:spPr>
          <a:xfrm>
            <a:off x="105146" y="1710860"/>
            <a:ext cx="3130795" cy="4214682"/>
          </a:xfrm>
          <a:prstGeom prst="rect">
            <a:avLst/>
          </a:prstGeom>
        </p:spPr>
      </p:pic>
      <p:sp>
        <p:nvSpPr>
          <p:cNvPr id="8" name="Espaço Reservado para Conteúdo 7">
            <a:extLst>
              <a:ext uri="{FF2B5EF4-FFF2-40B4-BE49-F238E27FC236}">
                <a16:creationId xmlns:a16="http://schemas.microsoft.com/office/drawing/2014/main" id="{60B53F6F-729E-5B7A-F54F-327ED31982BF}"/>
              </a:ext>
            </a:extLst>
          </p:cNvPr>
          <p:cNvSpPr>
            <a:spLocks noGrp="1"/>
          </p:cNvSpPr>
          <p:nvPr>
            <p:ph idx="1"/>
          </p:nvPr>
        </p:nvSpPr>
        <p:spPr>
          <a:xfrm>
            <a:off x="3267761" y="1598014"/>
            <a:ext cx="8758974" cy="4955000"/>
          </a:xfrm>
        </p:spPr>
        <p:txBody>
          <a:bodyPr vert="horz" lIns="91440" tIns="45720" rIns="91440" bIns="45720" rtlCol="0" anchor="t">
            <a:normAutofit fontScale="77500" lnSpcReduction="20000"/>
          </a:bodyPr>
          <a:lstStyle/>
          <a:p>
            <a:r>
              <a:rPr lang="pt-BR" dirty="0">
                <a:ea typeface="+mn-lt"/>
                <a:cs typeface="+mn-lt"/>
              </a:rPr>
              <a:t>Modelos profundos assistidos por fronteiras:</a:t>
            </a:r>
          </a:p>
          <a:p>
            <a:pPr marL="0" indent="0">
              <a:buNone/>
            </a:pPr>
            <a:r>
              <a:rPr lang="pt-BR" dirty="0">
                <a:ea typeface="+mn-lt"/>
                <a:cs typeface="+mn-lt"/>
              </a:rPr>
              <a:t>A região e os limites são determinados mutuamente. Por conseguinte,muitos modelos introduzem informação sobre os limites para ajudar a segmentação. Luo et al. (NLDF)  propuseram a supervisão de uma estrutura de grelhaestrutura de grelha 4×5 adaptada do VGG-16, fundindo a entropia cruzada e a IoU de fronteira inspirada em Mumford-Shah. Li et al. (C2S)  tentaram recuperar a segmentação da saliência regional a partir de contornos segmentados. Su et al. (BANet) desenvolveram uma rede de segmentação sensível aos limitescom três fluxos separados: um fluxo de localização de limites,um fluxo de perceção interior e um fluxo de compensação de transição para a previsão da transição fronteira, região e fronteira/região, respetivamente. Zhao et al. (</a:t>
            </a:r>
            <a:r>
              <a:rPr lang="pt-BR" dirty="0" err="1">
                <a:ea typeface="+mn-lt"/>
                <a:cs typeface="+mn-lt"/>
              </a:rPr>
              <a:t>EGNet</a:t>
            </a:r>
            <a:r>
              <a:rPr lang="pt-BR" dirty="0">
                <a:ea typeface="+mn-lt"/>
                <a:cs typeface="+mn-lt"/>
              </a:rPr>
              <a:t>)  propuseram uma rede de orientação de bordas para a segmentação de objectos salientes, modelando e fundindo explicitamente informações complementares sobre regiões e bordas.e de fronteiras complementares. A maioria dos modelos nesta categoria utiliza explicitamente a informação como uma perda de supervisão adicional ou como um fluxo de previsão auxiliar para inferir os segmentos da região.</a:t>
            </a:r>
            <a:endParaRPr lang="pt-BR" dirty="0">
              <a:cs typeface="Calibri" panose="020F0502020204030204"/>
            </a:endParaRPr>
          </a:p>
        </p:txBody>
      </p:sp>
    </p:spTree>
    <p:extLst>
      <p:ext uri="{BB962C8B-B14F-4D97-AF65-F5344CB8AC3E}">
        <p14:creationId xmlns:p14="http://schemas.microsoft.com/office/powerpoint/2010/main" val="23224990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a:xfrm>
            <a:off x="838200" y="365125"/>
            <a:ext cx="2628406" cy="1335459"/>
          </a:xfrm>
        </p:spPr>
        <p:txBody>
          <a:bodyPr/>
          <a:lstStyle/>
          <a:p>
            <a:r>
              <a:rPr lang="pt-BR" dirty="0">
                <a:ea typeface="Calibri Light"/>
                <a:cs typeface="Calibri Light"/>
              </a:rPr>
              <a:t>O modelo</a:t>
            </a:r>
          </a:p>
        </p:txBody>
      </p:sp>
      <p:pic>
        <p:nvPicPr>
          <p:cNvPr id="4" name="Imagem 3">
            <a:extLst>
              <a:ext uri="{FF2B5EF4-FFF2-40B4-BE49-F238E27FC236}">
                <a16:creationId xmlns:a16="http://schemas.microsoft.com/office/drawing/2014/main" id="{FC93D5AF-7537-E10C-7336-3D2A6F518C5D}"/>
              </a:ext>
            </a:extLst>
          </p:cNvPr>
          <p:cNvPicPr>
            <a:picLocks noChangeAspect="1"/>
          </p:cNvPicPr>
          <p:nvPr/>
        </p:nvPicPr>
        <p:blipFill>
          <a:blip r:embed="rId3"/>
          <a:stretch>
            <a:fillRect/>
          </a:stretch>
        </p:blipFill>
        <p:spPr>
          <a:xfrm>
            <a:off x="105146" y="1710860"/>
            <a:ext cx="3985656" cy="3327422"/>
          </a:xfrm>
          <a:prstGeom prst="rect">
            <a:avLst/>
          </a:prstGeom>
        </p:spPr>
      </p:pic>
      <p:sp>
        <p:nvSpPr>
          <p:cNvPr id="8" name="Espaço Reservado para Conteúdo 7">
            <a:extLst>
              <a:ext uri="{FF2B5EF4-FFF2-40B4-BE49-F238E27FC236}">
                <a16:creationId xmlns:a16="http://schemas.microsoft.com/office/drawing/2014/main" id="{60B53F6F-729E-5B7A-F54F-327ED31982BF}"/>
              </a:ext>
            </a:extLst>
          </p:cNvPr>
          <p:cNvSpPr>
            <a:spLocks noGrp="1"/>
          </p:cNvSpPr>
          <p:nvPr>
            <p:ph idx="1"/>
          </p:nvPr>
        </p:nvSpPr>
        <p:spPr>
          <a:xfrm>
            <a:off x="4183083" y="1310214"/>
            <a:ext cx="7843652" cy="4866749"/>
          </a:xfrm>
        </p:spPr>
        <p:txBody>
          <a:bodyPr vert="horz" lIns="91440" tIns="45720" rIns="91440" bIns="45720" rtlCol="0" anchor="t">
            <a:normAutofit/>
          </a:bodyPr>
          <a:lstStyle/>
          <a:p>
            <a:r>
              <a:rPr lang="pt-BR" dirty="0">
                <a:ea typeface="+mn-lt"/>
                <a:cs typeface="+mn-lt"/>
              </a:rPr>
              <a:t>Para resolver os problemas acima referidos, o (</a:t>
            </a:r>
            <a:r>
              <a:rPr lang="pt-BR" dirty="0" err="1">
                <a:ea typeface="+mn-lt"/>
                <a:cs typeface="+mn-lt"/>
              </a:rPr>
              <a:t>BASNet</a:t>
            </a:r>
            <a:r>
              <a:rPr lang="pt-BR" dirty="0">
                <a:ea typeface="+mn-lt"/>
                <a:cs typeface="+mn-lt"/>
              </a:rPr>
              <a:t>) consiste numa rede de refinamento de previsão e numa perda híbrida para uma segmentação de imagem precisa. A arquitetura de previsão-refinamento foi concebida para prever e refinar mapas de probabilidade previstos sequencialmente. É constituída por uma rede do tipo </a:t>
            </a:r>
            <a:r>
              <a:rPr lang="pt-BR" dirty="0" err="1">
                <a:ea typeface="+mn-lt"/>
                <a:cs typeface="+mn-lt"/>
              </a:rPr>
              <a:t>U-Net</a:t>
            </a:r>
            <a:r>
              <a:rPr lang="pt-BR" dirty="0">
                <a:ea typeface="+mn-lt"/>
                <a:cs typeface="+mn-lt"/>
              </a:rPr>
              <a:t>  com </a:t>
            </a:r>
            <a:r>
              <a:rPr lang="pt-BR" dirty="0" err="1">
                <a:ea typeface="+mn-lt"/>
                <a:cs typeface="+mn-lt"/>
              </a:rPr>
              <a:t>Seg</a:t>
            </a:r>
            <a:r>
              <a:rPr lang="pt-BR" dirty="0">
                <a:ea typeface="+mn-lt"/>
                <a:cs typeface="+mn-lt"/>
              </a:rPr>
              <a:t>-net codificador-descodificador "pesado" profundamente supervisionado e um módulo de refinamento residual com uma estrutura de codificador-descodificador "leve".</a:t>
            </a:r>
            <a:endParaRPr lang="pt-BR">
              <a:cs typeface="Calibri" panose="020F0502020204030204"/>
            </a:endParaRPr>
          </a:p>
        </p:txBody>
      </p:sp>
    </p:spTree>
    <p:extLst>
      <p:ext uri="{BB962C8B-B14F-4D97-AF65-F5344CB8AC3E}">
        <p14:creationId xmlns:p14="http://schemas.microsoft.com/office/powerpoint/2010/main" val="24567253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a:xfrm>
            <a:off x="194953" y="186995"/>
            <a:ext cx="2628406" cy="1335459"/>
          </a:xfrm>
        </p:spPr>
        <p:txBody>
          <a:bodyPr/>
          <a:lstStyle/>
          <a:p>
            <a:r>
              <a:rPr lang="pt-BR" dirty="0">
                <a:ea typeface="Calibri Light"/>
                <a:cs typeface="Calibri Light"/>
              </a:rPr>
              <a:t>O modelo</a:t>
            </a:r>
          </a:p>
        </p:txBody>
      </p:sp>
      <p:pic>
        <p:nvPicPr>
          <p:cNvPr id="4" name="Imagem 3">
            <a:extLst>
              <a:ext uri="{FF2B5EF4-FFF2-40B4-BE49-F238E27FC236}">
                <a16:creationId xmlns:a16="http://schemas.microsoft.com/office/drawing/2014/main" id="{FC93D5AF-7537-E10C-7336-3D2A6F518C5D}"/>
              </a:ext>
            </a:extLst>
          </p:cNvPr>
          <p:cNvPicPr>
            <a:picLocks noChangeAspect="1"/>
          </p:cNvPicPr>
          <p:nvPr/>
        </p:nvPicPr>
        <p:blipFill>
          <a:blip r:embed="rId3"/>
          <a:stretch>
            <a:fillRect/>
          </a:stretch>
        </p:blipFill>
        <p:spPr>
          <a:xfrm>
            <a:off x="105146" y="1710860"/>
            <a:ext cx="2441864" cy="3661449"/>
          </a:xfrm>
          <a:prstGeom prst="rect">
            <a:avLst/>
          </a:prstGeom>
        </p:spPr>
      </p:pic>
      <p:sp>
        <p:nvSpPr>
          <p:cNvPr id="8" name="Espaço Reservado para Conteúdo 7">
            <a:extLst>
              <a:ext uri="{FF2B5EF4-FFF2-40B4-BE49-F238E27FC236}">
                <a16:creationId xmlns:a16="http://schemas.microsoft.com/office/drawing/2014/main" id="{60B53F6F-729E-5B7A-F54F-327ED31982BF}"/>
              </a:ext>
            </a:extLst>
          </p:cNvPr>
          <p:cNvSpPr>
            <a:spLocks noGrp="1"/>
          </p:cNvSpPr>
          <p:nvPr>
            <p:ph idx="1"/>
          </p:nvPr>
        </p:nvSpPr>
        <p:spPr>
          <a:xfrm>
            <a:off x="2599707" y="1592049"/>
            <a:ext cx="9427028" cy="4584914"/>
          </a:xfrm>
        </p:spPr>
        <p:txBody>
          <a:bodyPr vert="horz" lIns="91440" tIns="45720" rIns="91440" bIns="45720" rtlCol="0" anchor="t">
            <a:normAutofit fontScale="85000" lnSpcReduction="20000"/>
          </a:bodyPr>
          <a:lstStyle/>
          <a:p>
            <a:r>
              <a:rPr lang="pt-BR" dirty="0">
                <a:ea typeface="+mn-lt"/>
                <a:cs typeface="+mn-lt"/>
              </a:rPr>
              <a:t>A rede codificadora-descodificadora "pesada transfere a imagem de entrada para um mapa de probabilidade de segmentação, enquanto o módulo de refinamento "leve" refina o mapa previsto através da aprendizagem dos resíduos entre o mapa grosseiro e a verdade terrestre (GT). Em contraste com outros trabalhos que utilizam iterativamente módulos de refinamento em previsões de mapas de características intermédias a várias escalas, O nosso módulo de refinamento é usado apenas uma vez na escala original dos mapas de segmentação. Em geral, a nossa arquitetura é concisa e fácil de usar. A perda híbrida combina a entropia cruzada binária (BCE), a similaridade estrutural (SSIM) e perdas </a:t>
            </a:r>
            <a:r>
              <a:rPr lang="pt-BR" dirty="0" err="1">
                <a:ea typeface="+mn-lt"/>
                <a:cs typeface="+mn-lt"/>
              </a:rPr>
              <a:t>IoU</a:t>
            </a:r>
            <a:r>
              <a:rPr lang="pt-BR" dirty="0">
                <a:ea typeface="+mn-lt"/>
                <a:cs typeface="+mn-lt"/>
              </a:rPr>
              <a:t> para supervisionar o processo de formação numa hierarquia de três níveis: pixel, fragmento e mapa. Em vez de utilizar perdas de limites explícitas (NLDF+C2S </a:t>
            </a:r>
            <a:r>
              <a:rPr lang="pt-BR" dirty="0" err="1">
                <a:ea typeface="+mn-lt"/>
                <a:cs typeface="+mn-lt"/>
              </a:rPr>
              <a:t>BANet</a:t>
            </a:r>
            <a:r>
              <a:rPr lang="pt-BR" dirty="0">
                <a:ea typeface="+mn-lt"/>
                <a:cs typeface="+mn-lt"/>
              </a:rPr>
              <a:t>, </a:t>
            </a:r>
            <a:r>
              <a:rPr lang="pt-BR" dirty="0" err="1">
                <a:ea typeface="+mn-lt"/>
                <a:cs typeface="+mn-lt"/>
              </a:rPr>
              <a:t>injectamos</a:t>
            </a:r>
            <a:r>
              <a:rPr lang="pt-BR" dirty="0">
                <a:ea typeface="+mn-lt"/>
                <a:cs typeface="+mn-lt"/>
              </a:rPr>
              <a:t> implicitamente o objetivo  da previsão </a:t>
            </a:r>
            <a:r>
              <a:rPr lang="pt-BR" dirty="0" err="1">
                <a:ea typeface="+mn-lt"/>
                <a:cs typeface="+mn-lt"/>
              </a:rPr>
              <a:t>exacta</a:t>
            </a:r>
            <a:r>
              <a:rPr lang="pt-BR" dirty="0">
                <a:ea typeface="+mn-lt"/>
                <a:cs typeface="+mn-lt"/>
              </a:rPr>
              <a:t> das fronteiras é injetado implicitamente na perda híbrida, considerando que pode ajudar a reduzir os erros espúrios aprendida a partir das fronteiras e outras regiões da imagem.</a:t>
            </a:r>
            <a:endParaRPr lang="pt-BR" dirty="0">
              <a:cs typeface="Calibri" panose="020F0502020204030204"/>
            </a:endParaRPr>
          </a:p>
        </p:txBody>
      </p:sp>
    </p:spTree>
    <p:extLst>
      <p:ext uri="{BB962C8B-B14F-4D97-AF65-F5344CB8AC3E}">
        <p14:creationId xmlns:p14="http://schemas.microsoft.com/office/powerpoint/2010/main" val="897239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1E387C-9C41-8B66-0283-9C10284F5506}"/>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CE159BF2-3E52-1438-5992-B94B284C2B50}"/>
              </a:ext>
            </a:extLst>
          </p:cNvPr>
          <p:cNvSpPr>
            <a:spLocks noGrp="1"/>
          </p:cNvSpPr>
          <p:nvPr>
            <p:ph idx="1"/>
          </p:nvPr>
        </p:nvSpPr>
        <p:spPr>
          <a:xfrm>
            <a:off x="838200" y="1272393"/>
            <a:ext cx="11179629" cy="4904570"/>
          </a:xfrm>
        </p:spPr>
        <p:txBody>
          <a:bodyPr vert="horz" lIns="91440" tIns="45720" rIns="91440" bIns="45720" rtlCol="0" anchor="t">
            <a:normAutofit/>
          </a:bodyPr>
          <a:lstStyle/>
          <a:p>
            <a:r>
              <a:rPr lang="pt-BR" dirty="0">
                <a:solidFill>
                  <a:srgbClr val="000000"/>
                </a:solidFill>
                <a:latin typeface="Calibri" panose="020F0502020204030204"/>
                <a:ea typeface="Calibri" panose="020F0502020204030204"/>
                <a:cs typeface="Calibri" panose="020F0502020204030204"/>
              </a:rPr>
              <a:t>O cérebro humano inspirou o desenvolvimento de redes neurais artificiais, sistemas computacionais que simulam o comportamento inteligente.</a:t>
            </a:r>
          </a:p>
          <a:p>
            <a:r>
              <a:rPr lang="pt-BR" dirty="0">
                <a:solidFill>
                  <a:srgbClr val="000000"/>
                </a:solidFill>
                <a:latin typeface="Calibri" panose="020F0502020204030204"/>
                <a:ea typeface="Calibri" panose="020F0502020204030204"/>
                <a:cs typeface="Calibri" panose="020F0502020204030204"/>
              </a:rPr>
              <a:t>Essas redes são compostas por neurônios artificiais interligados, aprendendo e armazenando conhecimento através de informações, como o sistema nervoso humano.</a:t>
            </a:r>
          </a:p>
          <a:p>
            <a:r>
              <a:rPr lang="pt-BR" dirty="0">
                <a:solidFill>
                  <a:srgbClr val="000000"/>
                </a:solidFill>
                <a:latin typeface="Calibri" panose="020F0502020204030204"/>
                <a:ea typeface="Calibri" panose="020F0502020204030204"/>
                <a:cs typeface="Calibri" panose="020F0502020204030204"/>
              </a:rPr>
              <a:t>Nos últimos anos, modelos de aprendizagem profunda foram criados para segmentar imagens com precisão, robustez e rapidez.</a:t>
            </a:r>
          </a:p>
          <a:p>
            <a:endParaRPr lang="pt-BR" dirty="0">
              <a:solidFill>
                <a:srgbClr val="000000"/>
              </a:solidFill>
              <a:latin typeface="Calibri" panose="020F0502020204030204"/>
              <a:ea typeface="Calibri" panose="020F0502020204030204"/>
              <a:cs typeface="Calibri" panose="020F0502020204030204"/>
            </a:endParaRPr>
          </a:p>
          <a:p>
            <a:pPr marL="0" indent="0">
              <a:buNone/>
            </a:pPr>
            <a:endParaRPr lang="pt-BR" dirty="0">
              <a:solidFill>
                <a:srgbClr val="000000"/>
              </a:solidFill>
              <a:latin typeface="Calibri" panose="020F0502020204030204"/>
              <a:ea typeface="Calibri" panose="020F0502020204030204"/>
              <a:cs typeface="Calibri" panose="020F0502020204030204"/>
            </a:endParaRPr>
          </a:p>
        </p:txBody>
      </p:sp>
    </p:spTree>
    <p:extLst>
      <p:ext uri="{BB962C8B-B14F-4D97-AF65-F5344CB8AC3E}">
        <p14:creationId xmlns:p14="http://schemas.microsoft.com/office/powerpoint/2010/main" val="226802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C1A85C-12C7-1944-911D-B1EECCE629F1}"/>
              </a:ext>
            </a:extLst>
          </p:cNvPr>
          <p:cNvSpPr>
            <a:spLocks noGrp="1"/>
          </p:cNvSpPr>
          <p:nvPr>
            <p:ph type="title"/>
          </p:nvPr>
        </p:nvSpPr>
        <p:spPr>
          <a:xfrm>
            <a:off x="838200" y="-901576"/>
            <a:ext cx="10515600" cy="2612056"/>
          </a:xfrm>
        </p:spPr>
        <p:txBody>
          <a:bodyPr/>
          <a:lstStyle/>
          <a:p>
            <a:r>
              <a:rPr lang="pt-BR" dirty="0">
                <a:cs typeface="Calibri Light"/>
              </a:rPr>
              <a:t>Arquitetura </a:t>
            </a:r>
            <a:r>
              <a:rPr lang="pt-BR" dirty="0" err="1">
                <a:cs typeface="Calibri Light"/>
              </a:rPr>
              <a:t>basnet</a:t>
            </a:r>
            <a:endParaRPr lang="pt-BR" dirty="0" err="1"/>
          </a:p>
        </p:txBody>
      </p:sp>
      <p:pic>
        <p:nvPicPr>
          <p:cNvPr id="4" name="Espaço Reservado para Conteúdo 3" descr="Diagrama&#10;&#10;Descrição gerada automaticamente">
            <a:extLst>
              <a:ext uri="{FF2B5EF4-FFF2-40B4-BE49-F238E27FC236}">
                <a16:creationId xmlns:a16="http://schemas.microsoft.com/office/drawing/2014/main" id="{BF61AD0F-66A5-9CB9-F5D1-55E9D0FDB7E5}"/>
              </a:ext>
            </a:extLst>
          </p:cNvPr>
          <p:cNvPicPr>
            <a:picLocks noGrp="1" noChangeAspect="1"/>
          </p:cNvPicPr>
          <p:nvPr>
            <p:ph idx="1"/>
          </p:nvPr>
        </p:nvPicPr>
        <p:blipFill>
          <a:blip r:embed="rId2"/>
          <a:stretch>
            <a:fillRect/>
          </a:stretch>
        </p:blipFill>
        <p:spPr>
          <a:xfrm>
            <a:off x="1" y="693543"/>
            <a:ext cx="11845635" cy="5972255"/>
          </a:xfrm>
        </p:spPr>
      </p:pic>
    </p:spTree>
    <p:extLst>
      <p:ext uri="{BB962C8B-B14F-4D97-AF65-F5344CB8AC3E}">
        <p14:creationId xmlns:p14="http://schemas.microsoft.com/office/powerpoint/2010/main" val="4045303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977D47-A098-322A-13D1-5E79F2F51DE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1CEA596-B659-F357-91C6-6C8CA0DDE295}"/>
              </a:ext>
            </a:extLst>
          </p:cNvPr>
          <p:cNvSpPr>
            <a:spLocks noGrp="1"/>
          </p:cNvSpPr>
          <p:nvPr>
            <p:ph type="title"/>
          </p:nvPr>
        </p:nvSpPr>
        <p:spPr>
          <a:xfrm>
            <a:off x="838200" y="-217"/>
            <a:ext cx="4628368" cy="1200303"/>
          </a:xfrm>
        </p:spPr>
        <p:txBody>
          <a:bodyPr/>
          <a:lstStyle/>
          <a:p>
            <a:r>
              <a:rPr lang="pt-BR" dirty="0"/>
              <a:t>Arquitetura </a:t>
            </a:r>
            <a:r>
              <a:rPr lang="pt-BR" dirty="0" err="1"/>
              <a:t>basnet</a:t>
            </a:r>
          </a:p>
        </p:txBody>
      </p:sp>
      <p:sp>
        <p:nvSpPr>
          <p:cNvPr id="3" name="Espaço Reservado para Conteúdo 2">
            <a:extLst>
              <a:ext uri="{FF2B5EF4-FFF2-40B4-BE49-F238E27FC236}">
                <a16:creationId xmlns:a16="http://schemas.microsoft.com/office/drawing/2014/main" id="{7FC90ACF-BBF7-0F96-6A5D-AEDC6D3367B1}"/>
              </a:ext>
            </a:extLst>
          </p:cNvPr>
          <p:cNvSpPr>
            <a:spLocks noGrp="1"/>
          </p:cNvSpPr>
          <p:nvPr>
            <p:ph idx="1"/>
          </p:nvPr>
        </p:nvSpPr>
        <p:spPr>
          <a:xfrm>
            <a:off x="6631806" y="1825624"/>
            <a:ext cx="5452040" cy="5032375"/>
          </a:xfrm>
        </p:spPr>
        <p:txBody>
          <a:bodyPr vert="horz" lIns="91440" tIns="45720" rIns="91440" bIns="45720" rtlCol="0" anchor="t">
            <a:normAutofit/>
          </a:bodyPr>
          <a:lstStyle/>
          <a:p>
            <a:r>
              <a:rPr lang="pt-BR" sz="2200" dirty="0"/>
              <a:t>Partilhando o mesmo espírito da </a:t>
            </a:r>
            <a:r>
              <a:rPr lang="pt-BR" sz="2200" dirty="0" err="1"/>
              <a:t>U-Net</a:t>
            </a:r>
            <a:r>
              <a:rPr lang="pt-BR" sz="2200" dirty="0"/>
              <a:t>  e da </a:t>
            </a:r>
            <a:r>
              <a:rPr lang="pt-BR" sz="2200" dirty="0" err="1"/>
              <a:t>SegNet</a:t>
            </a:r>
            <a:r>
              <a:rPr lang="pt-BR" sz="2200" dirty="0"/>
              <a:t> , o nosso módulo de previsão de </a:t>
            </a:r>
            <a:r>
              <a:rPr lang="pt-BR" sz="2200" dirty="0">
                <a:solidFill>
                  <a:srgbClr val="000000"/>
                </a:solidFill>
              </a:rPr>
              <a:t>segmentação é um codificador-descodificador uma vez que este tipo de arquitetura é capaz de capturar contextos globais de alto nível e detalhes de baixo nível  </a:t>
            </a:r>
            <a:r>
              <a:rPr lang="pt-BR" sz="2200" dirty="0"/>
              <a:t>ao mesmo tempo</a:t>
            </a:r>
            <a:endParaRPr lang="pt-BR" dirty="0"/>
          </a:p>
          <a:p>
            <a:r>
              <a:rPr lang="pt-BR" sz="2400" dirty="0">
                <a:cs typeface="Calibri" panose="020F0502020204030204"/>
              </a:rPr>
              <a:t> Para reduzir o </a:t>
            </a:r>
            <a:r>
              <a:rPr lang="pt-BR" sz="2400" dirty="0" err="1">
                <a:cs typeface="Calibri" panose="020F0502020204030204"/>
              </a:rPr>
              <a:t>sobreajuste</a:t>
            </a:r>
            <a:r>
              <a:rPr lang="pt-BR" sz="2400" dirty="0">
                <a:cs typeface="Calibri" panose="020F0502020204030204"/>
              </a:rPr>
              <a:t>, a última camada de cada </a:t>
            </a:r>
            <a:r>
              <a:rPr lang="pt-BR" sz="2400" dirty="0" err="1">
                <a:cs typeface="Calibri" panose="020F0502020204030204"/>
              </a:rPr>
              <a:t>encoder-decoder</a:t>
            </a:r>
            <a:r>
              <a:rPr lang="pt-BR" sz="2400" dirty="0">
                <a:cs typeface="Calibri" panose="020F0502020204030204"/>
              </a:rPr>
              <a:t> é supervisionada pelo GT, inspirado no HED .</a:t>
            </a:r>
            <a:endParaRPr lang="pt-BR" sz="2200" dirty="0">
              <a:cs typeface="Calibri" panose="020F0502020204030204"/>
            </a:endParaRPr>
          </a:p>
        </p:txBody>
      </p:sp>
      <p:pic>
        <p:nvPicPr>
          <p:cNvPr id="1026" name="Picture 2" descr="U-Net: Convolutional Networks for Biomedical Image Segmentation">
            <a:extLst>
              <a:ext uri="{FF2B5EF4-FFF2-40B4-BE49-F238E27FC236}">
                <a16:creationId xmlns:a16="http://schemas.microsoft.com/office/drawing/2014/main" id="{49107BDD-56F4-CCAF-3F29-996D046BE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55" y="3196743"/>
            <a:ext cx="5947269" cy="3294345"/>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descr="Uma imagem contendo Gráfico&#10;&#10;Descrição gerada automaticamente">
            <a:extLst>
              <a:ext uri="{FF2B5EF4-FFF2-40B4-BE49-F238E27FC236}">
                <a16:creationId xmlns:a16="http://schemas.microsoft.com/office/drawing/2014/main" id="{F78CDFDF-2818-0F3D-5EF6-68DF766425E5}"/>
              </a:ext>
            </a:extLst>
          </p:cNvPr>
          <p:cNvPicPr>
            <a:picLocks noChangeAspect="1"/>
          </p:cNvPicPr>
          <p:nvPr/>
        </p:nvPicPr>
        <p:blipFill>
          <a:blip r:embed="rId3"/>
          <a:stretch>
            <a:fillRect/>
          </a:stretch>
        </p:blipFill>
        <p:spPr>
          <a:xfrm>
            <a:off x="31315" y="1201933"/>
            <a:ext cx="6096000" cy="2262081"/>
          </a:xfrm>
          <a:prstGeom prst="rect">
            <a:avLst/>
          </a:prstGeom>
        </p:spPr>
      </p:pic>
    </p:spTree>
    <p:extLst>
      <p:ext uri="{BB962C8B-B14F-4D97-AF65-F5344CB8AC3E}">
        <p14:creationId xmlns:p14="http://schemas.microsoft.com/office/powerpoint/2010/main" val="2942522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413DA-43B9-BA85-EC2B-E633EFB4A10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37668A2-73B2-46D6-C370-2C42C7F39048}"/>
              </a:ext>
            </a:extLst>
          </p:cNvPr>
          <p:cNvSpPr>
            <a:spLocks noGrp="1"/>
          </p:cNvSpPr>
          <p:nvPr>
            <p:ph type="title"/>
          </p:nvPr>
        </p:nvSpPr>
        <p:spPr/>
        <p:txBody>
          <a:bodyPr/>
          <a:lstStyle/>
          <a:p>
            <a:r>
              <a:rPr lang="pt-BR" dirty="0"/>
              <a:t>Modulo de predição(</a:t>
            </a:r>
            <a:r>
              <a:rPr lang="pt-BR" dirty="0" err="1"/>
              <a:t>en-de</a:t>
            </a:r>
            <a:r>
              <a:rPr lang="pt-BR" dirty="0"/>
              <a:t>)</a:t>
            </a:r>
          </a:p>
        </p:txBody>
      </p:sp>
      <p:sp>
        <p:nvSpPr>
          <p:cNvPr id="3" name="Espaço Reservado para Conteúdo 2">
            <a:extLst>
              <a:ext uri="{FF2B5EF4-FFF2-40B4-BE49-F238E27FC236}">
                <a16:creationId xmlns:a16="http://schemas.microsoft.com/office/drawing/2014/main" id="{281E66C3-8FA0-454B-0CA3-B2BDAE1FB3CF}"/>
              </a:ext>
            </a:extLst>
          </p:cNvPr>
          <p:cNvSpPr>
            <a:spLocks noGrp="1"/>
          </p:cNvSpPr>
          <p:nvPr>
            <p:ph idx="1"/>
          </p:nvPr>
        </p:nvSpPr>
        <p:spPr>
          <a:xfrm>
            <a:off x="6025415" y="1825624"/>
            <a:ext cx="6058431" cy="4573087"/>
          </a:xfrm>
        </p:spPr>
        <p:txBody>
          <a:bodyPr vert="horz" lIns="91440" tIns="45720" rIns="91440" bIns="45720" rtlCol="0" anchor="t">
            <a:normAutofit lnSpcReduction="10000"/>
          </a:bodyPr>
          <a:lstStyle/>
          <a:p>
            <a:r>
              <a:rPr lang="pt-BR" sz="2400" dirty="0">
                <a:cs typeface="Calibri" panose="020F0502020204030204"/>
              </a:rPr>
              <a:t>Uma </a:t>
            </a:r>
            <a:r>
              <a:rPr lang="pt-BR" sz="2400" dirty="0" err="1">
                <a:cs typeface="Calibri" panose="020F0502020204030204"/>
              </a:rPr>
              <a:t>U-Net</a:t>
            </a:r>
            <a:r>
              <a:rPr lang="pt-BR" sz="2400" dirty="0">
                <a:cs typeface="Calibri" panose="020F0502020204030204"/>
              </a:rPr>
              <a:t> possui uma camada de “gargalo” ou ponte no meio de sua arquitetura entre o codificador e o decodificador.</a:t>
            </a:r>
          </a:p>
          <a:p>
            <a:r>
              <a:rPr lang="pt-BR" sz="2400" dirty="0">
                <a:cs typeface="Calibri" panose="020F0502020204030204"/>
              </a:rPr>
              <a:t>Esse gargalo garante que a rede aprenda apenas as informações mais importantes.</a:t>
            </a:r>
          </a:p>
          <a:p>
            <a:r>
              <a:rPr lang="pt-BR" sz="2400" dirty="0">
                <a:cs typeface="Calibri" panose="020F0502020204030204"/>
              </a:rPr>
              <a:t>O gargalo encontra informações latentes, i.e., ocultas, nos dados de entrada.</a:t>
            </a:r>
          </a:p>
          <a:p>
            <a:r>
              <a:rPr lang="pt-BR" sz="2600" dirty="0">
                <a:cs typeface="Calibri" panose="020F0502020204030204"/>
              </a:rPr>
              <a:t>É constituída por três camadas </a:t>
            </a:r>
            <a:r>
              <a:rPr lang="pt-BR" sz="2600" dirty="0" err="1">
                <a:cs typeface="Calibri" panose="020F0502020204030204"/>
              </a:rPr>
              <a:t>convolucionaiscom</a:t>
            </a:r>
            <a:r>
              <a:rPr lang="pt-BR" sz="2600" dirty="0">
                <a:cs typeface="Calibri" panose="020F0502020204030204"/>
              </a:rPr>
              <a:t> 512 filtros 3×3 dilatados (dilatação=2) . Cada uma destas </a:t>
            </a:r>
            <a:r>
              <a:rPr lang="pt-BR" sz="2600" dirty="0" err="1">
                <a:cs typeface="Calibri" panose="020F0502020204030204"/>
              </a:rPr>
              <a:t>convolucionais</a:t>
            </a:r>
            <a:r>
              <a:rPr lang="pt-BR" sz="2600" dirty="0">
                <a:cs typeface="Calibri" panose="020F0502020204030204"/>
              </a:rPr>
              <a:t> é seguida de uma normalização em lote e uma função de ativação </a:t>
            </a:r>
            <a:r>
              <a:rPr lang="pt-BR" sz="2600" dirty="0" err="1">
                <a:cs typeface="Calibri" panose="020F0502020204030204"/>
              </a:rPr>
              <a:t>ReLU</a:t>
            </a:r>
            <a:endParaRPr lang="pt-BR" sz="2400" dirty="0" err="1">
              <a:cs typeface="Calibri" panose="020F0502020204030204"/>
            </a:endParaRPr>
          </a:p>
        </p:txBody>
      </p:sp>
      <p:pic>
        <p:nvPicPr>
          <p:cNvPr id="1026" name="Picture 2" descr="U-Net: Convolutional Networks for Biomedical Image Segmentation">
            <a:extLst>
              <a:ext uri="{FF2B5EF4-FFF2-40B4-BE49-F238E27FC236}">
                <a16:creationId xmlns:a16="http://schemas.microsoft.com/office/drawing/2014/main" id="{53AFF6F1-9240-91C4-6B69-0AF950715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57CE5359-6881-70E9-6152-85718B85D622}"/>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40F5BF8B-4BF1-8A9A-1157-CCF5964B3038}"/>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D8623C84-DE5A-6B77-E898-1E664CECF482}"/>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DD87A83D-D7B8-BB1E-22FE-4B08D6229D24}"/>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spTree>
    <p:extLst>
      <p:ext uri="{BB962C8B-B14F-4D97-AF65-F5344CB8AC3E}">
        <p14:creationId xmlns:p14="http://schemas.microsoft.com/office/powerpoint/2010/main" val="40766190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D69A4-D390-7BBD-929E-E203F19E673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5BE5EFE-5358-3CC4-92F1-DD3AF0869570}"/>
              </a:ext>
            </a:extLst>
          </p:cNvPr>
          <p:cNvSpPr>
            <a:spLocks noGrp="1"/>
          </p:cNvSpPr>
          <p:nvPr>
            <p:ph type="title"/>
          </p:nvPr>
        </p:nvSpPr>
        <p:spPr/>
        <p:txBody>
          <a:bodyPr/>
          <a:lstStyle/>
          <a:p>
            <a:r>
              <a:rPr lang="pt-BR" dirty="0"/>
              <a:t>Modulo de predição(</a:t>
            </a:r>
            <a:r>
              <a:rPr lang="pt-BR" dirty="0" err="1"/>
              <a:t>en-de</a:t>
            </a:r>
            <a:r>
              <a:rPr lang="pt-BR" dirty="0"/>
              <a:t>)</a:t>
            </a:r>
          </a:p>
        </p:txBody>
      </p:sp>
      <p:sp>
        <p:nvSpPr>
          <p:cNvPr id="3" name="Espaço Reservado para Conteúdo 2">
            <a:extLst>
              <a:ext uri="{FF2B5EF4-FFF2-40B4-BE49-F238E27FC236}">
                <a16:creationId xmlns:a16="http://schemas.microsoft.com/office/drawing/2014/main" id="{118F2D4E-E467-F9BE-A702-4451929E90E4}"/>
              </a:ext>
            </a:extLst>
          </p:cNvPr>
          <p:cNvSpPr>
            <a:spLocks noGrp="1"/>
          </p:cNvSpPr>
          <p:nvPr>
            <p:ph idx="1"/>
          </p:nvPr>
        </p:nvSpPr>
        <p:spPr>
          <a:xfrm>
            <a:off x="5741096" y="1825624"/>
            <a:ext cx="6342750" cy="5032375"/>
          </a:xfrm>
        </p:spPr>
        <p:txBody>
          <a:bodyPr vert="horz" lIns="91440" tIns="45720" rIns="91440" bIns="45720" rtlCol="0" anchor="t">
            <a:normAutofit fontScale="92500" lnSpcReduction="10000"/>
          </a:bodyPr>
          <a:lstStyle/>
          <a:p>
            <a:r>
              <a:rPr lang="pt-BR" sz="2600" dirty="0">
                <a:cs typeface="Calibri"/>
              </a:rPr>
              <a:t>O codificador primeiro codifica uma imagem em uma representação oculta de menor resolução.</a:t>
            </a:r>
          </a:p>
          <a:p>
            <a:pPr lvl="1">
              <a:buFont typeface="Wingdings" panose="05000000000000000000" pitchFamily="2" charset="2"/>
              <a:buChar char="§"/>
            </a:pPr>
            <a:r>
              <a:rPr lang="pt-BR" sz="2600" dirty="0">
                <a:cs typeface="Calibri"/>
              </a:rPr>
              <a:t>Ou seja, torna a entrada menor em termos de resolução espacial.</a:t>
            </a:r>
          </a:p>
          <a:p>
            <a:r>
              <a:rPr lang="pt-BR" sz="2600" dirty="0">
                <a:cs typeface="Calibri"/>
              </a:rPr>
              <a:t> O codificador tem uma camada </a:t>
            </a:r>
            <a:r>
              <a:rPr lang="pt-BR" sz="2600" dirty="0" err="1">
                <a:cs typeface="Calibri"/>
              </a:rPr>
              <a:t>convolucional</a:t>
            </a:r>
            <a:r>
              <a:rPr lang="pt-BR" sz="2600" dirty="0">
                <a:cs typeface="Calibri"/>
              </a:rPr>
              <a:t> de entrada e seis fases compostas por blocos de resposta básicos. A camada </a:t>
            </a:r>
            <a:r>
              <a:rPr lang="pt-BR" sz="2600" dirty="0" err="1">
                <a:cs typeface="Calibri"/>
              </a:rPr>
              <a:t>convolucional</a:t>
            </a:r>
            <a:r>
              <a:rPr lang="pt-BR" sz="2600" dirty="0">
                <a:cs typeface="Calibri"/>
              </a:rPr>
              <a:t> de entrada e os primeiros quatro estágios são adoptados da ResNet-34 . A diferença é que a nossa camada de entrada tem64 filtros </a:t>
            </a:r>
            <a:r>
              <a:rPr lang="pt-BR" sz="2600" dirty="0" err="1">
                <a:cs typeface="Calibri"/>
              </a:rPr>
              <a:t>convolucionais</a:t>
            </a:r>
            <a:r>
              <a:rPr lang="pt-BR" sz="2600" dirty="0">
                <a:cs typeface="Calibri"/>
              </a:rPr>
              <a:t> com um tamanho de 3×3 e </a:t>
            </a:r>
            <a:r>
              <a:rPr lang="pt-BR" sz="2600" dirty="0" err="1">
                <a:cs typeface="Calibri"/>
              </a:rPr>
              <a:t>stride</a:t>
            </a:r>
            <a:r>
              <a:rPr lang="pt-BR" sz="2600" dirty="0">
                <a:cs typeface="Calibri"/>
              </a:rPr>
              <a:t> de 1 em vez de um tamanho de 7×7 e </a:t>
            </a:r>
            <a:r>
              <a:rPr lang="pt-BR" sz="2600" dirty="0" err="1">
                <a:cs typeface="Calibri"/>
              </a:rPr>
              <a:t>stride</a:t>
            </a:r>
            <a:r>
              <a:rPr lang="pt-BR" sz="2600" dirty="0">
                <a:cs typeface="Calibri"/>
              </a:rPr>
              <a:t> de 2. Além disso, não há operação de agrupamento após a camada de entrada.</a:t>
            </a:r>
            <a:endParaRPr lang="pt-BR" dirty="0">
              <a:cs typeface="Calibri"/>
            </a:endParaRPr>
          </a:p>
        </p:txBody>
      </p:sp>
      <p:pic>
        <p:nvPicPr>
          <p:cNvPr id="1026" name="Picture 2" descr="U-Net: Convolutional Networks for Biomedical Image Segmentation">
            <a:extLst>
              <a:ext uri="{FF2B5EF4-FFF2-40B4-BE49-F238E27FC236}">
                <a16:creationId xmlns:a16="http://schemas.microsoft.com/office/drawing/2014/main" id="{17E04410-E6B9-66E4-CCDC-5E09EAC158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16495CC2-55EB-4DE7-43C6-B08947BBBD13}"/>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811AAEE8-7AE2-27E8-6343-DF0F4A7E93DA}"/>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D22A2F09-619D-45D6-8595-4DA542669105}"/>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0DFFA508-861C-F8CD-81C6-74179D681973}"/>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spTree>
    <p:extLst>
      <p:ext uri="{BB962C8B-B14F-4D97-AF65-F5344CB8AC3E}">
        <p14:creationId xmlns:p14="http://schemas.microsoft.com/office/powerpoint/2010/main" val="27402003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E04F61-7023-4D6A-1421-A088B30A8CA9}"/>
              </a:ext>
            </a:extLst>
          </p:cNvPr>
          <p:cNvSpPr>
            <a:spLocks noGrp="1"/>
          </p:cNvSpPr>
          <p:nvPr>
            <p:ph type="title"/>
          </p:nvPr>
        </p:nvSpPr>
        <p:spPr/>
        <p:txBody>
          <a:bodyPr/>
          <a:lstStyle/>
          <a:p>
            <a:r>
              <a:rPr lang="pt-BR" dirty="0">
                <a:cs typeface="Calibri Light"/>
              </a:rPr>
              <a:t>Modulo de predição(</a:t>
            </a:r>
            <a:r>
              <a:rPr lang="pt-BR" dirty="0" err="1">
                <a:cs typeface="Calibri Light"/>
              </a:rPr>
              <a:t>en-de</a:t>
            </a:r>
            <a:r>
              <a:rPr lang="pt-BR" dirty="0">
                <a:cs typeface="Calibri Light"/>
              </a:rPr>
              <a:t>)</a:t>
            </a:r>
            <a:endParaRPr lang="pt-BR" dirty="0" err="1"/>
          </a:p>
        </p:txBody>
      </p:sp>
      <p:sp>
        <p:nvSpPr>
          <p:cNvPr id="3" name="Espaço Reservado para Conteúdo 2">
            <a:extLst>
              <a:ext uri="{FF2B5EF4-FFF2-40B4-BE49-F238E27FC236}">
                <a16:creationId xmlns:a16="http://schemas.microsoft.com/office/drawing/2014/main" id="{4E78830A-33CA-693B-0169-603CAF1F7EC9}"/>
              </a:ext>
            </a:extLst>
          </p:cNvPr>
          <p:cNvSpPr>
            <a:spLocks noGrp="1"/>
          </p:cNvSpPr>
          <p:nvPr>
            <p:ph idx="1"/>
          </p:nvPr>
        </p:nvSpPr>
        <p:spPr>
          <a:xfrm>
            <a:off x="705213" y="1825625"/>
            <a:ext cx="10654687" cy="4397430"/>
          </a:xfrm>
        </p:spPr>
        <p:txBody>
          <a:bodyPr vert="horz" lIns="91440" tIns="45720" rIns="91440" bIns="45720" rtlCol="0" anchor="t">
            <a:normAutofit/>
          </a:bodyPr>
          <a:lstStyle/>
          <a:p>
            <a:r>
              <a:rPr lang="pt-BR" dirty="0">
                <a:ea typeface="+mn-lt"/>
                <a:cs typeface="+mn-lt"/>
              </a:rPr>
              <a:t> Isto significa que os mapas de características antes da segunda fase têm a mesma resolução espacial que a imagem de entrada. Isto é diferente da ResNet-34 original, que tem um quarto da resolução no primeiro mapa de características. Essa adaptação permite que a rede obter mapas de características de maior resolução nas camadas anteriores ao mesmo tempo que diminui os campos receptivos globais. Para obter o mesmo campo </a:t>
            </a:r>
            <a:r>
              <a:rPr lang="pt-BR" dirty="0" err="1">
                <a:ea typeface="+mn-lt"/>
                <a:cs typeface="+mn-lt"/>
              </a:rPr>
              <a:t>recetivo</a:t>
            </a:r>
            <a:r>
              <a:rPr lang="pt-BR" dirty="0">
                <a:ea typeface="+mn-lt"/>
                <a:cs typeface="+mn-lt"/>
              </a:rPr>
              <a:t> da ResNet-34, adicionamos mais dois estágios após o quarto estágio da ResNet-34. Ambos os estágios consistem em três blocos de resposta básicos com 512 filtros após uma camada de </a:t>
            </a:r>
            <a:r>
              <a:rPr lang="pt-BR" dirty="0" err="1">
                <a:ea typeface="+mn-lt"/>
                <a:cs typeface="+mn-lt"/>
              </a:rPr>
              <a:t>pooling</a:t>
            </a:r>
            <a:r>
              <a:rPr lang="pt-BR" dirty="0">
                <a:ea typeface="+mn-lt"/>
                <a:cs typeface="+mn-lt"/>
              </a:rPr>
              <a:t> máximo não sobreposta de tamanho 2.</a:t>
            </a:r>
            <a:endParaRPr lang="pt-BR" dirty="0">
              <a:cs typeface="Calibri" panose="020F0502020204030204"/>
            </a:endParaRPr>
          </a:p>
        </p:txBody>
      </p:sp>
    </p:spTree>
    <p:extLst>
      <p:ext uri="{BB962C8B-B14F-4D97-AF65-F5344CB8AC3E}">
        <p14:creationId xmlns:p14="http://schemas.microsoft.com/office/powerpoint/2010/main" val="21794889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10BF5-766C-C3D5-6584-A0FCBCE5C97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957C31F-2D2E-9EF1-18AE-7EE1AFF1D7D0}"/>
              </a:ext>
            </a:extLst>
          </p:cNvPr>
          <p:cNvSpPr>
            <a:spLocks noGrp="1"/>
          </p:cNvSpPr>
          <p:nvPr>
            <p:ph type="title"/>
          </p:nvPr>
        </p:nvSpPr>
        <p:spPr/>
        <p:txBody>
          <a:bodyPr/>
          <a:lstStyle/>
          <a:p>
            <a:r>
              <a:rPr lang="pt-BR" dirty="0"/>
              <a:t>Modulo de predição(</a:t>
            </a:r>
            <a:r>
              <a:rPr lang="pt-BR" dirty="0" err="1"/>
              <a:t>en-de</a:t>
            </a:r>
            <a:r>
              <a:rPr lang="pt-BR" dirty="0"/>
              <a:t>)</a:t>
            </a:r>
          </a:p>
        </p:txBody>
      </p:sp>
      <p:sp>
        <p:nvSpPr>
          <p:cNvPr id="3" name="Espaço Reservado para Conteúdo 2">
            <a:extLst>
              <a:ext uri="{FF2B5EF4-FFF2-40B4-BE49-F238E27FC236}">
                <a16:creationId xmlns:a16="http://schemas.microsoft.com/office/drawing/2014/main" id="{FD859E95-3C4C-8873-9340-3DEC66159806}"/>
              </a:ext>
            </a:extLst>
          </p:cNvPr>
          <p:cNvSpPr>
            <a:spLocks noGrp="1"/>
          </p:cNvSpPr>
          <p:nvPr>
            <p:ph idx="1"/>
          </p:nvPr>
        </p:nvSpPr>
        <p:spPr>
          <a:xfrm>
            <a:off x="6096000" y="1825624"/>
            <a:ext cx="5987846" cy="5032375"/>
          </a:xfrm>
        </p:spPr>
        <p:txBody>
          <a:bodyPr vert="horz" lIns="91440" tIns="45720" rIns="91440" bIns="45720" rtlCol="0" anchor="t">
            <a:normAutofit/>
          </a:bodyPr>
          <a:lstStyle/>
          <a:p>
            <a:r>
              <a:rPr lang="pt-BR" dirty="0">
                <a:ea typeface="+mn-lt"/>
                <a:cs typeface="+mn-lt"/>
              </a:rPr>
              <a:t>Durante a codificação, a informação espacial é reduzida enquanto a informação das características é aumentada devido ao aumento do número de canais.</a:t>
            </a:r>
          </a:p>
          <a:p>
            <a:endParaRPr lang="pt-BR" dirty="0"/>
          </a:p>
        </p:txBody>
      </p:sp>
      <p:pic>
        <p:nvPicPr>
          <p:cNvPr id="1026" name="Picture 2" descr="U-Net: Convolutional Networks for Biomedical Image Segmentation">
            <a:extLst>
              <a:ext uri="{FF2B5EF4-FFF2-40B4-BE49-F238E27FC236}">
                <a16:creationId xmlns:a16="http://schemas.microsoft.com/office/drawing/2014/main" id="{3BEC724B-82A5-DE9C-7306-0C01A33E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7727FEB9-4D04-3A10-86B9-B8EAD34BB280}"/>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C891D619-B9EF-DE22-3F8E-9DB2A212A5D2}"/>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341C1474-1DCB-9A8C-F960-CFA67A878E75}"/>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639732AE-5688-858A-ADF0-6BC034253FFB}"/>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spTree>
    <p:extLst>
      <p:ext uri="{BB962C8B-B14F-4D97-AF65-F5344CB8AC3E}">
        <p14:creationId xmlns:p14="http://schemas.microsoft.com/office/powerpoint/2010/main" val="20435565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831AF-1EBB-F05D-7703-A804534B15F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E4A2C4B-DBC1-F3CC-62E4-C04A1FC11A68}"/>
              </a:ext>
            </a:extLst>
          </p:cNvPr>
          <p:cNvSpPr>
            <a:spLocks noGrp="1"/>
          </p:cNvSpPr>
          <p:nvPr>
            <p:ph type="title"/>
          </p:nvPr>
        </p:nvSpPr>
        <p:spPr/>
        <p:txBody>
          <a:bodyPr/>
          <a:lstStyle/>
          <a:p>
            <a:r>
              <a:rPr lang="pt-BR" dirty="0"/>
              <a:t>Modulo de predição(</a:t>
            </a:r>
            <a:r>
              <a:rPr lang="pt-BR" dirty="0" err="1"/>
              <a:t>en-de</a:t>
            </a:r>
            <a:r>
              <a:rPr lang="pt-BR" dirty="0"/>
              <a:t>)</a:t>
            </a:r>
          </a:p>
        </p:txBody>
      </p:sp>
      <p:sp>
        <p:nvSpPr>
          <p:cNvPr id="3" name="Espaço Reservado para Conteúdo 2">
            <a:extLst>
              <a:ext uri="{FF2B5EF4-FFF2-40B4-BE49-F238E27FC236}">
                <a16:creationId xmlns:a16="http://schemas.microsoft.com/office/drawing/2014/main" id="{73FB76C9-36DA-2AD0-8E4B-55CF30CEBAAD}"/>
              </a:ext>
            </a:extLst>
          </p:cNvPr>
          <p:cNvSpPr>
            <a:spLocks noGrp="1"/>
          </p:cNvSpPr>
          <p:nvPr>
            <p:ph idx="1"/>
          </p:nvPr>
        </p:nvSpPr>
        <p:spPr>
          <a:xfrm>
            <a:off x="5641764" y="1825624"/>
            <a:ext cx="6442082" cy="5032375"/>
          </a:xfrm>
        </p:spPr>
        <p:txBody>
          <a:bodyPr vert="horz" lIns="91440" tIns="45720" rIns="91440" bIns="45720" rtlCol="0" anchor="t">
            <a:normAutofit fontScale="92500"/>
          </a:bodyPr>
          <a:lstStyle/>
          <a:p>
            <a:r>
              <a:rPr lang="pt-BR" dirty="0">
                <a:cs typeface="Calibri" panose="020F0502020204030204"/>
              </a:rPr>
              <a:t>O decodificador é responsável por decodificar as informações abstratas (i.e., latentes) capturadas pelo codificador, mantendo a resolução espacial da entrada. </a:t>
            </a:r>
          </a:p>
          <a:p>
            <a:r>
              <a:rPr lang="pt-BR" dirty="0">
                <a:cs typeface="Calibri" panose="020F0502020204030204"/>
              </a:rPr>
              <a:t>Suas camadas aumentam a resolução dos mapas de características através de convoluções transpostas.</a:t>
            </a:r>
          </a:p>
          <a:p>
            <a:r>
              <a:rPr lang="pt-BR" dirty="0">
                <a:cs typeface="Calibri" panose="020F0502020204030204"/>
              </a:rPr>
              <a:t>O nosso descodificador é quase simétrico em relação ao codificador.</a:t>
            </a:r>
          </a:p>
          <a:p>
            <a:r>
              <a:rPr lang="pt-BR" dirty="0">
                <a:cs typeface="Calibri" panose="020F0502020204030204"/>
              </a:rPr>
              <a:t>Cada etapa consiste em três camadas de convolução seguidas de uma normalização em lote e uma função de ativação </a:t>
            </a:r>
            <a:r>
              <a:rPr lang="pt-BR" dirty="0" err="1">
                <a:cs typeface="Calibri" panose="020F0502020204030204"/>
              </a:rPr>
              <a:t>ReLU</a:t>
            </a:r>
            <a:r>
              <a:rPr lang="pt-BR" dirty="0">
                <a:cs typeface="Calibri" panose="020F0502020204030204"/>
              </a:rPr>
              <a:t>.</a:t>
            </a:r>
            <a:endParaRPr lang="pt-BR"/>
          </a:p>
          <a:p>
            <a:endParaRPr lang="pt-BR" dirty="0">
              <a:cs typeface="Calibri" panose="020F0502020204030204"/>
            </a:endParaRPr>
          </a:p>
        </p:txBody>
      </p:sp>
      <p:pic>
        <p:nvPicPr>
          <p:cNvPr id="1026" name="Picture 2" descr="U-Net: Convolutional Networks for Biomedical Image Segmentation">
            <a:extLst>
              <a:ext uri="{FF2B5EF4-FFF2-40B4-BE49-F238E27FC236}">
                <a16:creationId xmlns:a16="http://schemas.microsoft.com/office/drawing/2014/main" id="{35A1ABE6-21C4-92D5-FFB1-0C577C63E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F5C34943-90B1-36A6-AC95-369C8F5C74EA}"/>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0B7E4BBE-CAAD-9A1E-D1A9-D7C592D4E22B}"/>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9F3B98DD-C753-E66D-B24D-5C7B608BEB2B}"/>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03F21D12-5B0E-1C45-4FEF-5EE5C578D722}"/>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spTree>
    <p:extLst>
      <p:ext uri="{BB962C8B-B14F-4D97-AF65-F5344CB8AC3E}">
        <p14:creationId xmlns:p14="http://schemas.microsoft.com/office/powerpoint/2010/main" val="24711055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E04F61-7023-4D6A-1421-A088B30A8CA9}"/>
              </a:ext>
            </a:extLst>
          </p:cNvPr>
          <p:cNvSpPr>
            <a:spLocks noGrp="1"/>
          </p:cNvSpPr>
          <p:nvPr>
            <p:ph type="title"/>
          </p:nvPr>
        </p:nvSpPr>
        <p:spPr/>
        <p:txBody>
          <a:bodyPr/>
          <a:lstStyle/>
          <a:p>
            <a:r>
              <a:rPr lang="pt-BR" dirty="0">
                <a:cs typeface="Calibri Light"/>
              </a:rPr>
              <a:t>Modulo de predição(</a:t>
            </a:r>
            <a:r>
              <a:rPr lang="pt-BR" dirty="0" err="1">
                <a:cs typeface="Calibri Light"/>
              </a:rPr>
              <a:t>en-de</a:t>
            </a:r>
            <a:r>
              <a:rPr lang="pt-BR" dirty="0">
                <a:cs typeface="Calibri Light"/>
              </a:rPr>
              <a:t>)</a:t>
            </a:r>
            <a:endParaRPr lang="pt-BR" dirty="0" err="1"/>
          </a:p>
        </p:txBody>
      </p:sp>
      <p:sp>
        <p:nvSpPr>
          <p:cNvPr id="3" name="Espaço Reservado para Conteúdo 2">
            <a:extLst>
              <a:ext uri="{FF2B5EF4-FFF2-40B4-BE49-F238E27FC236}">
                <a16:creationId xmlns:a16="http://schemas.microsoft.com/office/drawing/2014/main" id="{4E78830A-33CA-693B-0169-603CAF1F7EC9}"/>
              </a:ext>
            </a:extLst>
          </p:cNvPr>
          <p:cNvSpPr>
            <a:spLocks noGrp="1"/>
          </p:cNvSpPr>
          <p:nvPr>
            <p:ph idx="1"/>
          </p:nvPr>
        </p:nvSpPr>
        <p:spPr>
          <a:xfrm>
            <a:off x="36616" y="1380301"/>
            <a:ext cx="12188041" cy="5321155"/>
          </a:xfrm>
        </p:spPr>
        <p:txBody>
          <a:bodyPr vert="horz" lIns="91440" tIns="45720" rIns="91440" bIns="45720" rtlCol="0" anchor="t">
            <a:normAutofit/>
          </a:bodyPr>
          <a:lstStyle/>
          <a:p>
            <a:r>
              <a:rPr lang="pt-BR" dirty="0">
                <a:ea typeface="+mn-lt"/>
                <a:cs typeface="+mn-lt"/>
              </a:rPr>
              <a:t> A entrada de cada estágio são os mapas de características concatenados da saída com amostragem ascendente do seu estágio anterior e do seu fase correspondente no codificador. Para obter os mapas de saída lateral, a saída multicanal do estágio de ponte e cada estágio do decodificador é alimentada a uma camada de convolução 3 × 3 simples seguida de uma </a:t>
            </a:r>
            <a:r>
              <a:rPr lang="pt-BR" dirty="0" err="1">
                <a:ea typeface="+mn-lt"/>
                <a:cs typeface="+mn-lt"/>
              </a:rPr>
              <a:t>sobreamostragem</a:t>
            </a:r>
            <a:r>
              <a:rPr lang="pt-BR" dirty="0">
                <a:ea typeface="+mn-lt"/>
                <a:cs typeface="+mn-lt"/>
              </a:rPr>
              <a:t> </a:t>
            </a:r>
            <a:r>
              <a:rPr lang="pt-BR" dirty="0" err="1">
                <a:ea typeface="+mn-lt"/>
                <a:cs typeface="+mn-lt"/>
              </a:rPr>
              <a:t>bilinear</a:t>
            </a:r>
            <a:r>
              <a:rPr lang="pt-BR" dirty="0">
                <a:ea typeface="+mn-lt"/>
                <a:cs typeface="+mn-lt"/>
              </a:rPr>
              <a:t> e de uma função sigmoide. Assim, dada uma imagem de entrada, o nosso módulo de previsão produz sete mapas de probabilidade de segmentação no processo de treinamento. Embora todos os mapas de previsão sejam objeto de uma amostragem ascendente do mesmo tamanho que a imagem de entrada, o último tem a maior precisão e, por isso, é considerado o resultado final do módulo de previsão. Este resultado é passado para o módulo de refinamento.</a:t>
            </a:r>
          </a:p>
        </p:txBody>
      </p:sp>
    </p:spTree>
    <p:extLst>
      <p:ext uri="{BB962C8B-B14F-4D97-AF65-F5344CB8AC3E}">
        <p14:creationId xmlns:p14="http://schemas.microsoft.com/office/powerpoint/2010/main" val="25175545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A42D0-4E6F-79F0-FDA9-8946FEFC33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DFAE223-CFCA-868C-2A7F-ADA8B942E88E}"/>
              </a:ext>
            </a:extLst>
          </p:cNvPr>
          <p:cNvSpPr>
            <a:spLocks noGrp="1"/>
          </p:cNvSpPr>
          <p:nvPr>
            <p:ph type="title"/>
          </p:nvPr>
        </p:nvSpPr>
        <p:spPr/>
        <p:txBody>
          <a:bodyPr/>
          <a:lstStyle/>
          <a:p>
            <a:r>
              <a:rPr lang="pt-BR" dirty="0"/>
              <a:t>Modulo de predição(</a:t>
            </a:r>
            <a:r>
              <a:rPr lang="pt-BR" dirty="0" err="1"/>
              <a:t>en-de</a:t>
            </a:r>
            <a:r>
              <a:rPr lang="pt-BR" dirty="0"/>
              <a:t>)</a:t>
            </a:r>
          </a:p>
        </p:txBody>
      </p:sp>
      <p:sp>
        <p:nvSpPr>
          <p:cNvPr id="3" name="Espaço Reservado para Conteúdo 2">
            <a:extLst>
              <a:ext uri="{FF2B5EF4-FFF2-40B4-BE49-F238E27FC236}">
                <a16:creationId xmlns:a16="http://schemas.microsoft.com/office/drawing/2014/main" id="{9ED82AB8-A6B5-5007-8011-3054357D3D4D}"/>
              </a:ext>
            </a:extLst>
          </p:cNvPr>
          <p:cNvSpPr>
            <a:spLocks noGrp="1"/>
          </p:cNvSpPr>
          <p:nvPr>
            <p:ph idx="1"/>
          </p:nvPr>
        </p:nvSpPr>
        <p:spPr>
          <a:xfrm>
            <a:off x="6294834" y="1825624"/>
            <a:ext cx="5789012" cy="5032375"/>
          </a:xfrm>
        </p:spPr>
        <p:txBody>
          <a:bodyPr>
            <a:normAutofit/>
          </a:bodyPr>
          <a:lstStyle/>
          <a:p>
            <a:r>
              <a:rPr lang="pt-BR" dirty="0"/>
              <a:t>Nas camadas de </a:t>
            </a:r>
            <a:r>
              <a:rPr lang="pt-BR" b="1" i="1" dirty="0">
                <a:solidFill>
                  <a:srgbClr val="7030A0"/>
                </a:solidFill>
              </a:rPr>
              <a:t>convolução transposta</a:t>
            </a:r>
            <a:r>
              <a:rPr lang="pt-BR" dirty="0"/>
              <a:t>, as operações de </a:t>
            </a:r>
            <a:r>
              <a:rPr lang="pt-BR" i="1" dirty="0" err="1"/>
              <a:t>pooling</a:t>
            </a:r>
            <a:r>
              <a:rPr lang="pt-BR" dirty="0"/>
              <a:t> são substituídas por operações de </a:t>
            </a:r>
            <a:r>
              <a:rPr lang="pt-BR" b="1" i="1" dirty="0" err="1">
                <a:solidFill>
                  <a:srgbClr val="7030A0"/>
                </a:solidFill>
              </a:rPr>
              <a:t>upsampling</a:t>
            </a:r>
            <a:r>
              <a:rPr lang="pt-BR" dirty="0"/>
              <a:t>.</a:t>
            </a:r>
          </a:p>
          <a:p>
            <a:pPr lvl="1">
              <a:buFont typeface="Wingdings" panose="05000000000000000000" pitchFamily="2" charset="2"/>
              <a:buChar char="§"/>
            </a:pPr>
            <a:r>
              <a:rPr lang="pt-BR" dirty="0"/>
              <a:t>Ou seja, essas camadas aumentam a resolução da saída.</a:t>
            </a:r>
          </a:p>
          <a:p>
            <a:r>
              <a:rPr lang="pt-BR" dirty="0"/>
              <a:t>A operação de convolução transposta é similar a de convolução, sendo a única diferença é que aqui </a:t>
            </a:r>
            <a:r>
              <a:rPr lang="pt-BR" b="1" i="1" dirty="0">
                <a:solidFill>
                  <a:srgbClr val="7030A0"/>
                </a:solidFill>
              </a:rPr>
              <a:t>multiplicamos a matriz do kernel transposta pela entrada achatada e depois realizamos um </a:t>
            </a:r>
            <a:r>
              <a:rPr lang="pt-BR" b="1" i="1" dirty="0" err="1">
                <a:solidFill>
                  <a:srgbClr val="7030A0"/>
                </a:solidFill>
              </a:rPr>
              <a:t>reshape</a:t>
            </a:r>
            <a:r>
              <a:rPr lang="pt-BR" dirty="0"/>
              <a:t>.</a:t>
            </a:r>
          </a:p>
        </p:txBody>
      </p:sp>
      <p:pic>
        <p:nvPicPr>
          <p:cNvPr id="4" name="Picture 2">
            <a:extLst>
              <a:ext uri="{FF2B5EF4-FFF2-40B4-BE49-F238E27FC236}">
                <a16:creationId xmlns:a16="http://schemas.microsoft.com/office/drawing/2014/main" id="{9782CA5E-EB9A-04D2-94BB-2ABB716A69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43" r="8473"/>
          <a:stretch/>
        </p:blipFill>
        <p:spPr bwMode="auto">
          <a:xfrm>
            <a:off x="49165" y="1825624"/>
            <a:ext cx="3126658" cy="39759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CE55F96-7B23-3D92-3772-3FBC57ECE9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7972" y="3127579"/>
            <a:ext cx="1951216" cy="1737133"/>
          </a:xfrm>
          <a:prstGeom prst="rect">
            <a:avLst/>
          </a:prstGeom>
          <a:noFill/>
          <a:extLst>
            <a:ext uri="{909E8E84-426E-40DD-AFC4-6F175D3DCCD1}">
              <a14:hiddenFill xmlns:a14="http://schemas.microsoft.com/office/drawing/2010/main">
                <a:solidFill>
                  <a:srgbClr val="FFFFFF"/>
                </a:solidFill>
              </a14:hiddenFill>
            </a:ext>
          </a:extLst>
        </p:spPr>
      </p:pic>
      <p:sp>
        <p:nvSpPr>
          <p:cNvPr id="6" name="Seta: para a Direita 5">
            <a:extLst>
              <a:ext uri="{FF2B5EF4-FFF2-40B4-BE49-F238E27FC236}">
                <a16:creationId xmlns:a16="http://schemas.microsoft.com/office/drawing/2014/main" id="{41C9556A-B0CD-4FA1-97EC-6BAA90241B5A}"/>
              </a:ext>
            </a:extLst>
          </p:cNvPr>
          <p:cNvSpPr/>
          <p:nvPr/>
        </p:nvSpPr>
        <p:spPr>
          <a:xfrm>
            <a:off x="3401584" y="3705428"/>
            <a:ext cx="622204" cy="581436"/>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EB2D8CB0-6AC1-E1DB-F7B1-1A15C45C95DD}"/>
              </a:ext>
            </a:extLst>
          </p:cNvPr>
          <p:cNvSpPr txBox="1"/>
          <p:nvPr/>
        </p:nvSpPr>
        <p:spPr>
          <a:xfrm>
            <a:off x="3281469" y="4286864"/>
            <a:ext cx="850857" cy="461665"/>
          </a:xfrm>
          <a:prstGeom prst="rect">
            <a:avLst/>
          </a:prstGeom>
          <a:noFill/>
        </p:spPr>
        <p:txBody>
          <a:bodyPr wrap="square" rtlCol="0">
            <a:spAutoFit/>
          </a:bodyPr>
          <a:lstStyle/>
          <a:p>
            <a:pPr algn="ctr"/>
            <a:r>
              <a:rPr lang="pt-BR" sz="1200" dirty="0" err="1"/>
              <a:t>Reshape</a:t>
            </a:r>
            <a:r>
              <a:rPr lang="pt-BR" sz="1200" dirty="0"/>
              <a:t> </a:t>
            </a:r>
            <a:r>
              <a:rPr lang="pt-BR" sz="1200" dirty="0" err="1"/>
              <a:t>into</a:t>
            </a:r>
            <a:r>
              <a:rPr lang="pt-BR" sz="1200" dirty="0"/>
              <a:t> 4x4</a:t>
            </a:r>
          </a:p>
        </p:txBody>
      </p:sp>
      <p:sp>
        <p:nvSpPr>
          <p:cNvPr id="5" name="CaixaDeTexto 4">
            <a:extLst>
              <a:ext uri="{FF2B5EF4-FFF2-40B4-BE49-F238E27FC236}">
                <a16:creationId xmlns:a16="http://schemas.microsoft.com/office/drawing/2014/main" id="{02400E11-69D0-66F8-186D-C35C757B3484}"/>
              </a:ext>
            </a:extLst>
          </p:cNvPr>
          <p:cNvSpPr txBox="1"/>
          <p:nvPr/>
        </p:nvSpPr>
        <p:spPr>
          <a:xfrm>
            <a:off x="134986" y="5801543"/>
            <a:ext cx="972151" cy="646331"/>
          </a:xfrm>
          <a:prstGeom prst="rect">
            <a:avLst/>
          </a:prstGeom>
          <a:noFill/>
        </p:spPr>
        <p:txBody>
          <a:bodyPr wrap="square" rtlCol="0">
            <a:spAutoFit/>
          </a:bodyPr>
          <a:lstStyle/>
          <a:p>
            <a:pPr algn="ctr"/>
            <a:r>
              <a:rPr lang="pt-BR" sz="1200" dirty="0"/>
              <a:t>Matriz do </a:t>
            </a:r>
            <a:r>
              <a:rPr lang="pt-BR" sz="1200" i="1" dirty="0"/>
              <a:t>kernel</a:t>
            </a:r>
            <a:r>
              <a:rPr lang="pt-BR" sz="1200" dirty="0"/>
              <a:t> transposta</a:t>
            </a:r>
          </a:p>
        </p:txBody>
      </p:sp>
      <p:sp>
        <p:nvSpPr>
          <p:cNvPr id="8" name="CaixaDeTexto 7">
            <a:extLst>
              <a:ext uri="{FF2B5EF4-FFF2-40B4-BE49-F238E27FC236}">
                <a16:creationId xmlns:a16="http://schemas.microsoft.com/office/drawing/2014/main" id="{5EBA071B-88AC-475B-959D-59CCC0904C0B}"/>
              </a:ext>
            </a:extLst>
          </p:cNvPr>
          <p:cNvSpPr txBox="1"/>
          <p:nvPr/>
        </p:nvSpPr>
        <p:spPr>
          <a:xfrm>
            <a:off x="1516242" y="5936479"/>
            <a:ext cx="716820" cy="276999"/>
          </a:xfrm>
          <a:prstGeom prst="rect">
            <a:avLst/>
          </a:prstGeom>
          <a:noFill/>
        </p:spPr>
        <p:txBody>
          <a:bodyPr wrap="square" rtlCol="0">
            <a:spAutoFit/>
          </a:bodyPr>
          <a:lstStyle/>
          <a:p>
            <a:r>
              <a:rPr lang="pt-BR" sz="1200" dirty="0"/>
              <a:t>entrada</a:t>
            </a:r>
          </a:p>
        </p:txBody>
      </p:sp>
    </p:spTree>
    <p:extLst>
      <p:ext uri="{BB962C8B-B14F-4D97-AF65-F5344CB8AC3E}">
        <p14:creationId xmlns:p14="http://schemas.microsoft.com/office/powerpoint/2010/main" val="40400101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05FDF-12A8-E1F8-D859-3463A66E8B6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C5C5A8E-B7EC-2CE1-46E1-195761F2F05F}"/>
              </a:ext>
            </a:extLst>
          </p:cNvPr>
          <p:cNvSpPr>
            <a:spLocks noGrp="1"/>
          </p:cNvSpPr>
          <p:nvPr>
            <p:ph type="title"/>
          </p:nvPr>
        </p:nvSpPr>
        <p:spPr/>
        <p:txBody>
          <a:bodyPr/>
          <a:lstStyle/>
          <a:p>
            <a:r>
              <a:rPr lang="pt-BR" dirty="0"/>
              <a:t>Modulo de predição(</a:t>
            </a:r>
            <a:r>
              <a:rPr lang="pt-BR" dirty="0" err="1"/>
              <a:t>en-de</a:t>
            </a:r>
            <a:r>
              <a:rPr lang="pt-BR" dirty="0"/>
              <a:t>)</a:t>
            </a:r>
          </a:p>
        </p:txBody>
      </p:sp>
      <p:sp>
        <p:nvSpPr>
          <p:cNvPr id="3" name="Espaço Reservado para Conteúdo 2">
            <a:extLst>
              <a:ext uri="{FF2B5EF4-FFF2-40B4-BE49-F238E27FC236}">
                <a16:creationId xmlns:a16="http://schemas.microsoft.com/office/drawing/2014/main" id="{FC70DE69-EB00-E59D-0F48-59A0EB92F6B6}"/>
              </a:ext>
            </a:extLst>
          </p:cNvPr>
          <p:cNvSpPr>
            <a:spLocks noGrp="1"/>
          </p:cNvSpPr>
          <p:nvPr>
            <p:ph idx="1"/>
          </p:nvPr>
        </p:nvSpPr>
        <p:spPr>
          <a:xfrm>
            <a:off x="6164825" y="1825624"/>
            <a:ext cx="5919021" cy="5032375"/>
          </a:xfrm>
        </p:spPr>
        <p:txBody>
          <a:bodyPr vert="horz" lIns="91440" tIns="45720" rIns="91440" bIns="45720" rtlCol="0" anchor="t">
            <a:normAutofit/>
          </a:bodyPr>
          <a:lstStyle/>
          <a:p>
            <a:r>
              <a:rPr lang="pt-BR" err="1">
                <a:ea typeface="+mn-lt"/>
                <a:cs typeface="+mn-lt"/>
              </a:rPr>
              <a:t>CNNs</a:t>
            </a:r>
            <a:r>
              <a:rPr lang="pt-BR" dirty="0">
                <a:ea typeface="+mn-lt"/>
                <a:cs typeface="+mn-lt"/>
              </a:rPr>
              <a:t>, incluindo o codificador, tendem a esquecer certas características ao longo das camadas convolucionais.</a:t>
            </a:r>
          </a:p>
          <a:p>
            <a:r>
              <a:rPr lang="pt-BR" dirty="0">
                <a:ea typeface="+mn-lt"/>
                <a:cs typeface="+mn-lt"/>
              </a:rPr>
              <a:t>Para amenizar esse problema, usa-se </a:t>
            </a:r>
            <a:r>
              <a:rPr lang="pt-BR" err="1">
                <a:ea typeface="+mn-lt"/>
                <a:cs typeface="+mn-lt"/>
              </a:rPr>
              <a:t>skip</a:t>
            </a:r>
            <a:r>
              <a:rPr lang="pt-BR" dirty="0">
                <a:ea typeface="+mn-lt"/>
                <a:cs typeface="+mn-lt"/>
              </a:rPr>
              <a:t> connections.</a:t>
            </a:r>
          </a:p>
        </p:txBody>
      </p:sp>
      <p:pic>
        <p:nvPicPr>
          <p:cNvPr id="1026" name="Picture 2" descr="U-Net: Convolutional Networks for Biomedical Image Segmentation">
            <a:extLst>
              <a:ext uri="{FF2B5EF4-FFF2-40B4-BE49-F238E27FC236}">
                <a16:creationId xmlns:a16="http://schemas.microsoft.com/office/drawing/2014/main" id="{4B82AE12-D624-11A1-C761-4D663A6EE4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3174DC57-0AB4-F70E-39BA-6FFD19F0057D}"/>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B9CBA910-57E3-852C-951A-0EA2DEEDA472}"/>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86FBB653-2C3A-CD34-2912-C87096855797}"/>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2BC8AF34-EF17-C074-F981-2058B721E619}"/>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cxnSp>
        <p:nvCxnSpPr>
          <p:cNvPr id="6" name="Conector de Seta Reta 5">
            <a:extLst>
              <a:ext uri="{FF2B5EF4-FFF2-40B4-BE49-F238E27FC236}">
                <a16:creationId xmlns:a16="http://schemas.microsoft.com/office/drawing/2014/main" id="{29080CCF-2E12-B75D-DE47-F43A59940E54}"/>
              </a:ext>
            </a:extLst>
          </p:cNvPr>
          <p:cNvCxnSpPr>
            <a:cxnSpLocks/>
          </p:cNvCxnSpPr>
          <p:nvPr/>
        </p:nvCxnSpPr>
        <p:spPr>
          <a:xfrm flipV="1">
            <a:off x="2325486" y="2336027"/>
            <a:ext cx="506204" cy="67781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333E377B-AEEC-F895-EBB3-FAD07A22DE87}"/>
              </a:ext>
            </a:extLst>
          </p:cNvPr>
          <p:cNvSpPr txBox="1"/>
          <p:nvPr/>
        </p:nvSpPr>
        <p:spPr>
          <a:xfrm>
            <a:off x="2219022" y="2039209"/>
            <a:ext cx="1225335" cy="276999"/>
          </a:xfrm>
          <a:prstGeom prst="rect">
            <a:avLst/>
          </a:prstGeom>
          <a:noFill/>
        </p:spPr>
        <p:txBody>
          <a:bodyPr wrap="none" rtlCol="0">
            <a:spAutoFit/>
          </a:bodyPr>
          <a:lstStyle/>
          <a:p>
            <a:r>
              <a:rPr lang="pt-BR" sz="1200" i="1" dirty="0" err="1"/>
              <a:t>skip</a:t>
            </a:r>
            <a:r>
              <a:rPr lang="pt-BR" sz="1200" i="1" dirty="0"/>
              <a:t> connections</a:t>
            </a:r>
          </a:p>
        </p:txBody>
      </p:sp>
      <p:cxnSp>
        <p:nvCxnSpPr>
          <p:cNvPr id="4" name="Conector de Seta Reta 3">
            <a:extLst>
              <a:ext uri="{FF2B5EF4-FFF2-40B4-BE49-F238E27FC236}">
                <a16:creationId xmlns:a16="http://schemas.microsoft.com/office/drawing/2014/main" id="{44714E1D-9806-ED9A-54A9-5495CDF544D7}"/>
              </a:ext>
            </a:extLst>
          </p:cNvPr>
          <p:cNvCxnSpPr/>
          <p:nvPr/>
        </p:nvCxnSpPr>
        <p:spPr>
          <a:xfrm flipH="1">
            <a:off x="2094271" y="5367564"/>
            <a:ext cx="737419" cy="11700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BDCD6B3C-246E-3094-62E1-B52BA68DF12F}"/>
              </a:ext>
            </a:extLst>
          </p:cNvPr>
          <p:cNvSpPr txBox="1"/>
          <p:nvPr/>
        </p:nvSpPr>
        <p:spPr>
          <a:xfrm>
            <a:off x="1606355" y="6508107"/>
            <a:ext cx="1048172" cy="276999"/>
          </a:xfrm>
          <a:prstGeom prst="rect">
            <a:avLst/>
          </a:prstGeom>
          <a:noFill/>
        </p:spPr>
        <p:txBody>
          <a:bodyPr wrap="none" rtlCol="0">
            <a:spAutoFit/>
          </a:bodyPr>
          <a:lstStyle/>
          <a:p>
            <a:r>
              <a:rPr lang="pt-BR" sz="1200" dirty="0"/>
              <a:t>concatenação</a:t>
            </a:r>
          </a:p>
        </p:txBody>
      </p:sp>
    </p:spTree>
    <p:extLst>
      <p:ext uri="{BB962C8B-B14F-4D97-AF65-F5344CB8AC3E}">
        <p14:creationId xmlns:p14="http://schemas.microsoft.com/office/powerpoint/2010/main" val="2538907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5FF925-67DE-CC62-E869-C6E3C1D771E6}"/>
              </a:ext>
            </a:extLst>
          </p:cNvPr>
          <p:cNvSpPr>
            <a:spLocks noGrp="1"/>
          </p:cNvSpPr>
          <p:nvPr>
            <p:ph type="title"/>
          </p:nvPr>
        </p:nvSpPr>
        <p:spPr>
          <a:xfrm>
            <a:off x="838200" y="147411"/>
            <a:ext cx="10515600" cy="870342"/>
          </a:xfrm>
        </p:spPr>
        <p:txBody>
          <a:bodyPr/>
          <a:lstStyle/>
          <a:p>
            <a:r>
              <a:rPr lang="pt-BR" dirty="0"/>
              <a:t>Introdução</a:t>
            </a:r>
          </a:p>
        </p:txBody>
      </p:sp>
      <p:sp>
        <p:nvSpPr>
          <p:cNvPr id="3" name="Espaço Reservado para Conteúdo 2">
            <a:extLst>
              <a:ext uri="{FF2B5EF4-FFF2-40B4-BE49-F238E27FC236}">
                <a16:creationId xmlns:a16="http://schemas.microsoft.com/office/drawing/2014/main" id="{7DA84068-671A-9D40-4F76-2C57E4F720C2}"/>
              </a:ext>
            </a:extLst>
          </p:cNvPr>
          <p:cNvSpPr>
            <a:spLocks noGrp="1"/>
          </p:cNvSpPr>
          <p:nvPr>
            <p:ph idx="1"/>
          </p:nvPr>
        </p:nvSpPr>
        <p:spPr>
          <a:xfrm>
            <a:off x="838200" y="1024583"/>
            <a:ext cx="11205829" cy="3482244"/>
          </a:xfrm>
        </p:spPr>
        <p:txBody>
          <a:bodyPr vert="horz" lIns="91440" tIns="45720" rIns="91440" bIns="45720" rtlCol="0" anchor="t">
            <a:normAutofit/>
          </a:bodyPr>
          <a:lstStyle/>
          <a:p>
            <a:r>
              <a:rPr lang="pt-BR" dirty="0">
                <a:solidFill>
                  <a:srgbClr val="000000"/>
                </a:solidFill>
                <a:latin typeface="Calibri"/>
                <a:ea typeface="Calibri"/>
                <a:cs typeface="Calibri"/>
              </a:rPr>
              <a:t>Vocês já ouviram falar de segmentação de imagens?</a:t>
            </a:r>
          </a:p>
          <a:p>
            <a:r>
              <a:rPr lang="pt-BR" dirty="0">
                <a:solidFill>
                  <a:srgbClr val="000000"/>
                </a:solidFill>
                <a:latin typeface="Calibri"/>
                <a:ea typeface="Calibri"/>
                <a:cs typeface="Calibri"/>
              </a:rPr>
              <a:t>A segmentação de imagem é um processo de dividir uma imagem digital em diferentes regiões, com base em características como cor, textura, brilho e bordas. O objetivo é identificar e separar os objetos ou elementos presentes na imagem, para que possam ser analisados e interpretados individualmente. A ideia  é agrupar pixels ou conjuntos de pixels de mesma propriedade, para isso, é necessário que se faça a segmentação adequada para que não haja erro.</a:t>
            </a:r>
          </a:p>
        </p:txBody>
      </p:sp>
      <p:pic>
        <p:nvPicPr>
          <p:cNvPr id="4" name="Imagem 3" descr="Cachorro com a língua de fora&#10;&#10;Descrição gerada automaticamente">
            <a:extLst>
              <a:ext uri="{FF2B5EF4-FFF2-40B4-BE49-F238E27FC236}">
                <a16:creationId xmlns:a16="http://schemas.microsoft.com/office/drawing/2014/main" id="{5EB12B50-EB45-BDF7-2E64-F34CB9C27120}"/>
              </a:ext>
            </a:extLst>
          </p:cNvPr>
          <p:cNvPicPr>
            <a:picLocks noChangeAspect="1"/>
          </p:cNvPicPr>
          <p:nvPr/>
        </p:nvPicPr>
        <p:blipFill>
          <a:blip r:embed="rId3"/>
          <a:stretch>
            <a:fillRect/>
          </a:stretch>
        </p:blipFill>
        <p:spPr>
          <a:xfrm>
            <a:off x="668049" y="4661499"/>
            <a:ext cx="4819278" cy="2077315"/>
          </a:xfrm>
          <a:prstGeom prst="rect">
            <a:avLst/>
          </a:prstGeom>
        </p:spPr>
      </p:pic>
      <p:pic>
        <p:nvPicPr>
          <p:cNvPr id="5" name="Imagem 4" descr="Desenho de um cachorro&#10;&#10;Descrição gerada automaticamente">
            <a:extLst>
              <a:ext uri="{FF2B5EF4-FFF2-40B4-BE49-F238E27FC236}">
                <a16:creationId xmlns:a16="http://schemas.microsoft.com/office/drawing/2014/main" id="{2FB5F640-A89C-B008-E423-8E84A36DE8EF}"/>
              </a:ext>
            </a:extLst>
          </p:cNvPr>
          <p:cNvPicPr>
            <a:picLocks noChangeAspect="1"/>
          </p:cNvPicPr>
          <p:nvPr/>
        </p:nvPicPr>
        <p:blipFill>
          <a:blip r:embed="rId4"/>
          <a:stretch>
            <a:fillRect/>
          </a:stretch>
        </p:blipFill>
        <p:spPr>
          <a:xfrm>
            <a:off x="5966423" y="4605647"/>
            <a:ext cx="5355647" cy="1832758"/>
          </a:xfrm>
          <a:prstGeom prst="rect">
            <a:avLst/>
          </a:prstGeom>
        </p:spPr>
      </p:pic>
    </p:spTree>
    <p:extLst>
      <p:ext uri="{BB962C8B-B14F-4D97-AF65-F5344CB8AC3E}">
        <p14:creationId xmlns:p14="http://schemas.microsoft.com/office/powerpoint/2010/main" val="3641182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927FF-0C9E-88BF-F918-21F4B5E3DF7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34A6B64-3E72-884C-DD65-6DEE6752412C}"/>
              </a:ext>
            </a:extLst>
          </p:cNvPr>
          <p:cNvSpPr>
            <a:spLocks noGrp="1"/>
          </p:cNvSpPr>
          <p:nvPr>
            <p:ph type="title"/>
          </p:nvPr>
        </p:nvSpPr>
        <p:spPr/>
        <p:txBody>
          <a:bodyPr/>
          <a:lstStyle/>
          <a:p>
            <a:r>
              <a:rPr lang="pt-BR"/>
              <a:t>Modulo de predição(en-de)</a:t>
            </a:r>
          </a:p>
        </p:txBody>
      </p:sp>
      <p:sp>
        <p:nvSpPr>
          <p:cNvPr id="3" name="Espaço Reservado para Conteúdo 2">
            <a:extLst>
              <a:ext uri="{FF2B5EF4-FFF2-40B4-BE49-F238E27FC236}">
                <a16:creationId xmlns:a16="http://schemas.microsoft.com/office/drawing/2014/main" id="{FD981B9A-8310-9A33-98E2-42267E81BCF7}"/>
              </a:ext>
            </a:extLst>
          </p:cNvPr>
          <p:cNvSpPr>
            <a:spLocks noGrp="1"/>
          </p:cNvSpPr>
          <p:nvPr>
            <p:ph idx="1"/>
          </p:nvPr>
        </p:nvSpPr>
        <p:spPr>
          <a:xfrm>
            <a:off x="6049905" y="1825624"/>
            <a:ext cx="6033942" cy="5032375"/>
          </a:xfrm>
        </p:spPr>
        <p:txBody>
          <a:bodyPr vert="horz" lIns="91440" tIns="45720" rIns="91440" bIns="45720" rtlCol="0" anchor="t">
            <a:normAutofit fontScale="70000" lnSpcReduction="20000"/>
          </a:bodyPr>
          <a:lstStyle/>
          <a:p>
            <a:r>
              <a:rPr lang="pt-BR" dirty="0">
                <a:ea typeface="+mn-lt"/>
                <a:cs typeface="+mn-lt"/>
              </a:rPr>
              <a:t>As </a:t>
            </a:r>
            <a:r>
              <a:rPr lang="pt-BR" dirty="0" err="1">
                <a:ea typeface="+mn-lt"/>
                <a:cs typeface="+mn-lt"/>
              </a:rPr>
              <a:t>skip</a:t>
            </a:r>
            <a:r>
              <a:rPr lang="pt-BR" dirty="0">
                <a:ea typeface="+mn-lt"/>
                <a:cs typeface="+mn-lt"/>
              </a:rPr>
              <a:t> connections ajudam a preservar as informações espaciais perdidas na codificação.</a:t>
            </a:r>
          </a:p>
          <a:p>
            <a:pPr lvl="1">
              <a:buFont typeface="Wingdings" panose="05000000000000000000" pitchFamily="2" charset="2"/>
              <a:buChar char="§"/>
            </a:pPr>
            <a:r>
              <a:rPr lang="pt-BR" sz="2800" dirty="0">
                <a:ea typeface="+mn-lt"/>
                <a:cs typeface="+mn-lt"/>
              </a:rPr>
              <a:t>Isso ajuda as camadas decodificadoras a localizar as características com mais precisão.</a:t>
            </a:r>
          </a:p>
          <a:p>
            <a:r>
              <a:rPr lang="pt-BR" dirty="0">
                <a:ea typeface="+mn-lt"/>
                <a:cs typeface="+mn-lt"/>
              </a:rPr>
              <a:t>Cada nível do decodificador concatena os mapas de características locais com características de maior resolução do vindas do codificador através das </a:t>
            </a:r>
            <a:r>
              <a:rPr lang="pt-BR" err="1">
                <a:ea typeface="+mn-lt"/>
                <a:cs typeface="+mn-lt"/>
              </a:rPr>
              <a:t>skip</a:t>
            </a:r>
            <a:r>
              <a:rPr lang="pt-BR" dirty="0">
                <a:ea typeface="+mn-lt"/>
                <a:cs typeface="+mn-lt"/>
              </a:rPr>
              <a:t> connections.</a:t>
            </a:r>
          </a:p>
        </p:txBody>
      </p:sp>
      <p:pic>
        <p:nvPicPr>
          <p:cNvPr id="1026" name="Picture 2" descr="U-Net: Convolutional Networks for Biomedical Image Segmentation">
            <a:extLst>
              <a:ext uri="{FF2B5EF4-FFF2-40B4-BE49-F238E27FC236}">
                <a16:creationId xmlns:a16="http://schemas.microsoft.com/office/drawing/2014/main" id="{9779CD1E-75EC-0E33-2CD1-BB77EB3D7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606"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8446DD6B-755D-17C1-A8B6-520B7EA5C7BA}"/>
              </a:ext>
            </a:extLst>
          </p:cNvPr>
          <p:cNvCxnSpPr>
            <a:cxnSpLocks/>
          </p:cNvCxnSpPr>
          <p:nvPr/>
        </p:nvCxnSpPr>
        <p:spPr>
          <a:xfrm>
            <a:off x="254606"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BB8C9AE5-CF34-26AF-2315-A5E372BCA967}"/>
              </a:ext>
            </a:extLst>
          </p:cNvPr>
          <p:cNvCxnSpPr>
            <a:cxnSpLocks/>
          </p:cNvCxnSpPr>
          <p:nvPr/>
        </p:nvCxnSpPr>
        <p:spPr>
          <a:xfrm flipV="1">
            <a:off x="3802804"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A5830A4A-A5F7-2C22-85B9-869E63BD47F7}"/>
              </a:ext>
            </a:extLst>
          </p:cNvPr>
          <p:cNvSpPr txBox="1"/>
          <p:nvPr/>
        </p:nvSpPr>
        <p:spPr>
          <a:xfrm rot="18270922">
            <a:off x="4226505"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6E3B569A-3745-2F82-3213-C8144D28BBFC}"/>
              </a:ext>
            </a:extLst>
          </p:cNvPr>
          <p:cNvSpPr txBox="1"/>
          <p:nvPr/>
        </p:nvSpPr>
        <p:spPr>
          <a:xfrm rot="4091750">
            <a:off x="31622" y="4431578"/>
            <a:ext cx="1379167" cy="369332"/>
          </a:xfrm>
          <a:prstGeom prst="rect">
            <a:avLst/>
          </a:prstGeom>
          <a:noFill/>
        </p:spPr>
        <p:txBody>
          <a:bodyPr wrap="square" rtlCol="0">
            <a:spAutoFit/>
          </a:bodyPr>
          <a:lstStyle/>
          <a:p>
            <a:r>
              <a:rPr lang="pt-BR" b="1" dirty="0"/>
              <a:t>codificador</a:t>
            </a:r>
          </a:p>
        </p:txBody>
      </p:sp>
      <p:cxnSp>
        <p:nvCxnSpPr>
          <p:cNvPr id="6" name="Conector de Seta Reta 5">
            <a:extLst>
              <a:ext uri="{FF2B5EF4-FFF2-40B4-BE49-F238E27FC236}">
                <a16:creationId xmlns:a16="http://schemas.microsoft.com/office/drawing/2014/main" id="{96117EC6-FBAE-C3FD-09C4-17F8D1D3ECF4}"/>
              </a:ext>
            </a:extLst>
          </p:cNvPr>
          <p:cNvCxnSpPr>
            <a:cxnSpLocks/>
          </p:cNvCxnSpPr>
          <p:nvPr/>
        </p:nvCxnSpPr>
        <p:spPr>
          <a:xfrm flipV="1">
            <a:off x="2431361" y="2336027"/>
            <a:ext cx="506204" cy="67781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7A831290-3C98-A519-E991-027523E46516}"/>
              </a:ext>
            </a:extLst>
          </p:cNvPr>
          <p:cNvSpPr txBox="1"/>
          <p:nvPr/>
        </p:nvSpPr>
        <p:spPr>
          <a:xfrm>
            <a:off x="2324897" y="2039209"/>
            <a:ext cx="1225335" cy="276999"/>
          </a:xfrm>
          <a:prstGeom prst="rect">
            <a:avLst/>
          </a:prstGeom>
          <a:noFill/>
        </p:spPr>
        <p:txBody>
          <a:bodyPr wrap="none" rtlCol="0">
            <a:spAutoFit/>
          </a:bodyPr>
          <a:lstStyle/>
          <a:p>
            <a:r>
              <a:rPr lang="pt-BR" sz="1200" i="1" dirty="0" err="1"/>
              <a:t>skip</a:t>
            </a:r>
            <a:r>
              <a:rPr lang="pt-BR" sz="1200" i="1" dirty="0"/>
              <a:t> connections</a:t>
            </a:r>
          </a:p>
        </p:txBody>
      </p:sp>
      <p:cxnSp>
        <p:nvCxnSpPr>
          <p:cNvPr id="4" name="Conector de Seta Reta 3">
            <a:extLst>
              <a:ext uri="{FF2B5EF4-FFF2-40B4-BE49-F238E27FC236}">
                <a16:creationId xmlns:a16="http://schemas.microsoft.com/office/drawing/2014/main" id="{505D1A61-299F-C641-6FE2-BC55176F7F82}"/>
              </a:ext>
            </a:extLst>
          </p:cNvPr>
          <p:cNvCxnSpPr/>
          <p:nvPr/>
        </p:nvCxnSpPr>
        <p:spPr>
          <a:xfrm flipH="1">
            <a:off x="2200146" y="5367564"/>
            <a:ext cx="737419" cy="11700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11CC3DC0-C623-6893-C53B-407D63363BB7}"/>
              </a:ext>
            </a:extLst>
          </p:cNvPr>
          <p:cNvSpPr txBox="1"/>
          <p:nvPr/>
        </p:nvSpPr>
        <p:spPr>
          <a:xfrm>
            <a:off x="1712230" y="6508107"/>
            <a:ext cx="1048172" cy="276999"/>
          </a:xfrm>
          <a:prstGeom prst="rect">
            <a:avLst/>
          </a:prstGeom>
          <a:noFill/>
        </p:spPr>
        <p:txBody>
          <a:bodyPr wrap="none" rtlCol="0">
            <a:spAutoFit/>
          </a:bodyPr>
          <a:lstStyle/>
          <a:p>
            <a:r>
              <a:rPr lang="pt-BR" sz="1200" dirty="0"/>
              <a:t>concatenação</a:t>
            </a:r>
          </a:p>
        </p:txBody>
      </p:sp>
    </p:spTree>
    <p:extLst>
      <p:ext uri="{BB962C8B-B14F-4D97-AF65-F5344CB8AC3E}">
        <p14:creationId xmlns:p14="http://schemas.microsoft.com/office/powerpoint/2010/main" val="21414231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E04F61-7023-4D6A-1421-A088B30A8CA9}"/>
              </a:ext>
            </a:extLst>
          </p:cNvPr>
          <p:cNvSpPr>
            <a:spLocks noGrp="1"/>
          </p:cNvSpPr>
          <p:nvPr>
            <p:ph type="title"/>
          </p:nvPr>
        </p:nvSpPr>
        <p:spPr/>
        <p:txBody>
          <a:bodyPr/>
          <a:lstStyle/>
          <a:p>
            <a:r>
              <a:rPr lang="pt-BR" dirty="0">
                <a:ea typeface="+mj-lt"/>
                <a:cs typeface="+mj-lt"/>
              </a:rPr>
              <a:t>Módulo de refinamento residual </a:t>
            </a:r>
            <a:endParaRPr lang="pt-BR" dirty="0"/>
          </a:p>
        </p:txBody>
      </p:sp>
      <p:sp>
        <p:nvSpPr>
          <p:cNvPr id="3" name="Espaço Reservado para Conteúdo 2">
            <a:extLst>
              <a:ext uri="{FF2B5EF4-FFF2-40B4-BE49-F238E27FC236}">
                <a16:creationId xmlns:a16="http://schemas.microsoft.com/office/drawing/2014/main" id="{4E78830A-33CA-693B-0169-603CAF1F7EC9}"/>
              </a:ext>
            </a:extLst>
          </p:cNvPr>
          <p:cNvSpPr>
            <a:spLocks noGrp="1"/>
          </p:cNvSpPr>
          <p:nvPr>
            <p:ph idx="1"/>
          </p:nvPr>
        </p:nvSpPr>
        <p:spPr>
          <a:xfrm>
            <a:off x="36616" y="1380301"/>
            <a:ext cx="12188041" cy="5321155"/>
          </a:xfrm>
        </p:spPr>
        <p:txBody>
          <a:bodyPr vert="horz" lIns="91440" tIns="45720" rIns="91440" bIns="45720" rtlCol="0" anchor="t">
            <a:normAutofit/>
          </a:bodyPr>
          <a:lstStyle/>
          <a:p>
            <a:r>
              <a:rPr lang="pt-BR" dirty="0">
                <a:ea typeface="+mn-lt"/>
                <a:cs typeface="+mn-lt"/>
              </a:rPr>
              <a:t>Os módulos de refinamento (</a:t>
            </a:r>
            <a:r>
              <a:rPr lang="pt-BR" dirty="0" err="1">
                <a:ea typeface="+mn-lt"/>
                <a:cs typeface="+mn-lt"/>
              </a:rPr>
              <a:t>RMs</a:t>
            </a:r>
            <a:r>
              <a:rPr lang="pt-BR" dirty="0">
                <a:ea typeface="+mn-lt"/>
                <a:cs typeface="+mn-lt"/>
              </a:rPr>
              <a:t>) ,  são normalmente concebidos como um bloco residual que refina os mapas de segmentação grosseiros </a:t>
            </a:r>
            <a:r>
              <a:rPr lang="pt-BR" dirty="0" err="1">
                <a:ea typeface="+mn-lt"/>
                <a:cs typeface="+mn-lt"/>
              </a:rPr>
              <a:t>Scoarse</a:t>
            </a:r>
            <a:r>
              <a:rPr lang="pt-BR" dirty="0">
                <a:ea typeface="+mn-lt"/>
                <a:cs typeface="+mn-lt"/>
              </a:rPr>
              <a:t> através da aprendizagem dos resíduos </a:t>
            </a:r>
            <a:r>
              <a:rPr lang="pt-BR" dirty="0" err="1">
                <a:ea typeface="+mn-lt"/>
                <a:cs typeface="+mn-lt"/>
              </a:rPr>
              <a:t>Sresidual</a:t>
            </a:r>
            <a:r>
              <a:rPr lang="pt-BR" dirty="0">
                <a:ea typeface="+mn-lt"/>
                <a:cs typeface="+mn-lt"/>
              </a:rPr>
              <a:t> entre </a:t>
            </a:r>
            <a:r>
              <a:rPr lang="pt-BR" dirty="0" err="1">
                <a:ea typeface="+mn-lt"/>
                <a:cs typeface="+mn-lt"/>
              </a:rPr>
              <a:t>osmapas</a:t>
            </a:r>
            <a:r>
              <a:rPr lang="pt-BR" dirty="0">
                <a:ea typeface="+mn-lt"/>
                <a:cs typeface="+mn-lt"/>
              </a:rPr>
              <a:t> grosseiros e o GT, como:</a:t>
            </a:r>
            <a:endParaRPr lang="pt-BR" dirty="0">
              <a:ea typeface="Calibri" panose="020F0502020204030204"/>
              <a:cs typeface="Calibri" panose="020F0502020204030204"/>
            </a:endParaRPr>
          </a:p>
          <a:p>
            <a:pPr marL="0" indent="0">
              <a:buNone/>
            </a:pPr>
            <a:r>
              <a:rPr lang="pt-BR" err="1">
                <a:ea typeface="+mn-lt"/>
                <a:cs typeface="+mn-lt"/>
              </a:rPr>
              <a:t>Sref</a:t>
            </a:r>
            <a:r>
              <a:rPr lang="pt-BR">
                <a:ea typeface="+mn-lt"/>
                <a:cs typeface="+mn-lt"/>
              </a:rPr>
              <a:t> </a:t>
            </a:r>
            <a:r>
              <a:rPr lang="pt-BR" dirty="0">
                <a:ea typeface="+mn-lt"/>
                <a:cs typeface="+mn-lt"/>
              </a:rPr>
              <a:t> = </a:t>
            </a:r>
            <a:r>
              <a:rPr lang="pt-BR" err="1">
                <a:ea typeface="+mn-lt"/>
                <a:cs typeface="+mn-lt"/>
              </a:rPr>
              <a:t>Scoarse</a:t>
            </a:r>
            <a:r>
              <a:rPr lang="pt-BR" dirty="0">
                <a:ea typeface="+mn-lt"/>
                <a:cs typeface="+mn-lt"/>
              </a:rPr>
              <a:t> + </a:t>
            </a:r>
            <a:r>
              <a:rPr lang="pt-BR" err="1">
                <a:ea typeface="+mn-lt"/>
                <a:cs typeface="+mn-lt"/>
              </a:rPr>
              <a:t>Sresidual</a:t>
            </a:r>
            <a:r>
              <a:rPr lang="pt-BR" dirty="0">
                <a:ea typeface="+mn-lt"/>
                <a:cs typeface="+mn-lt"/>
              </a:rPr>
              <a:t>.</a:t>
            </a:r>
            <a:endParaRPr lang="pt-BR" dirty="0">
              <a:ea typeface="Calibri" panose="020F0502020204030204"/>
              <a:cs typeface="Calibri" panose="020F0502020204030204"/>
            </a:endParaRPr>
          </a:p>
        </p:txBody>
      </p:sp>
    </p:spTree>
    <p:extLst>
      <p:ext uri="{BB962C8B-B14F-4D97-AF65-F5344CB8AC3E}">
        <p14:creationId xmlns:p14="http://schemas.microsoft.com/office/powerpoint/2010/main" val="4162804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A14934-FFF2-B683-90AB-95E3465C5A0C}"/>
              </a:ext>
            </a:extLst>
          </p:cNvPr>
          <p:cNvSpPr>
            <a:spLocks noGrp="1"/>
          </p:cNvSpPr>
          <p:nvPr>
            <p:ph type="title"/>
          </p:nvPr>
        </p:nvSpPr>
        <p:spPr/>
        <p:txBody>
          <a:bodyPr/>
          <a:lstStyle/>
          <a:p>
            <a:r>
              <a:rPr lang="pt-BR" dirty="0" err="1">
                <a:ea typeface="Calibri Light"/>
                <a:cs typeface="Calibri Light"/>
              </a:rPr>
              <a:t>Rrm-lc</a:t>
            </a:r>
            <a:r>
              <a:rPr lang="pt-BR" dirty="0">
                <a:ea typeface="Calibri Light"/>
                <a:cs typeface="Calibri Light"/>
              </a:rPr>
              <a:t> ,</a:t>
            </a:r>
            <a:r>
              <a:rPr lang="pt-BR" dirty="0" err="1">
                <a:ea typeface="Calibri Light"/>
                <a:cs typeface="Calibri Light"/>
              </a:rPr>
              <a:t>rrm-ms</a:t>
            </a:r>
            <a:endParaRPr lang="pt-BR" dirty="0" err="1"/>
          </a:p>
        </p:txBody>
      </p:sp>
      <p:sp>
        <p:nvSpPr>
          <p:cNvPr id="3" name="Espaço Reservado para Conteúdo 2">
            <a:extLst>
              <a:ext uri="{FF2B5EF4-FFF2-40B4-BE49-F238E27FC236}">
                <a16:creationId xmlns:a16="http://schemas.microsoft.com/office/drawing/2014/main" id="{162D91A8-8253-8CC3-BDED-5CE53A1549AE}"/>
              </a:ext>
            </a:extLst>
          </p:cNvPr>
          <p:cNvSpPr>
            <a:spLocks noGrp="1"/>
          </p:cNvSpPr>
          <p:nvPr>
            <p:ph idx="1"/>
          </p:nvPr>
        </p:nvSpPr>
        <p:spPr>
          <a:xfrm>
            <a:off x="4381006" y="1825625"/>
            <a:ext cx="6972794" cy="4955000"/>
          </a:xfrm>
        </p:spPr>
        <p:txBody>
          <a:bodyPr vert="horz" lIns="91440" tIns="45720" rIns="91440" bIns="45720" rtlCol="0" anchor="t">
            <a:normAutofit fontScale="92500" lnSpcReduction="20000"/>
          </a:bodyPr>
          <a:lstStyle/>
          <a:p>
            <a:r>
              <a:rPr lang="pt-BR" dirty="0">
                <a:ea typeface="+mn-lt"/>
                <a:cs typeface="+mn-lt"/>
              </a:rPr>
              <a:t>O módulo de refinamento residual baseado no contexto local(RRM LC), foi originalmente concebido para o refinamento de fronteiras. Uma vez que o seu campo </a:t>
            </a:r>
            <a:r>
              <a:rPr lang="pt-BR" err="1">
                <a:ea typeface="+mn-lt"/>
                <a:cs typeface="+mn-lt"/>
              </a:rPr>
              <a:t>recetivo</a:t>
            </a:r>
            <a:r>
              <a:rPr lang="pt-BR" dirty="0">
                <a:ea typeface="+mn-lt"/>
                <a:cs typeface="+mn-lt"/>
              </a:rPr>
              <a:t> é pequeno,  utiliza-se de forma iterativa ou recorrente para refinar mapas de probabilidade de segmentação em </a:t>
            </a:r>
            <a:r>
              <a:rPr lang="pt-BR" err="1">
                <a:ea typeface="+mn-lt"/>
                <a:cs typeface="+mn-lt"/>
              </a:rPr>
              <a:t>diferentesescalas</a:t>
            </a:r>
            <a:r>
              <a:rPr lang="pt-BR" dirty="0">
                <a:ea typeface="+mn-lt"/>
                <a:cs typeface="+mn-lt"/>
              </a:rPr>
              <a:t>.</a:t>
            </a:r>
          </a:p>
          <a:p>
            <a:r>
              <a:rPr lang="pt-BR" dirty="0">
                <a:ea typeface="+mn-lt"/>
                <a:cs typeface="+mn-lt"/>
              </a:rPr>
              <a:t>Para evitar a perda de pormenores causada por operações  de agrupamento, o RRM MS(</a:t>
            </a:r>
            <a:r>
              <a:rPr lang="pt-BR" dirty="0" err="1">
                <a:ea typeface="+mn-lt"/>
                <a:cs typeface="+mn-lt"/>
              </a:rPr>
              <a:t>multi</a:t>
            </a:r>
            <a:r>
              <a:rPr lang="pt-BR" dirty="0">
                <a:ea typeface="+mn-lt"/>
                <a:cs typeface="+mn-lt"/>
              </a:rPr>
              <a:t> escala) utiliza convoluções com diferentes tamanhos de kernel e dilatações para capturar contextos </a:t>
            </a:r>
            <a:r>
              <a:rPr lang="pt-BR" dirty="0" err="1">
                <a:ea typeface="+mn-lt"/>
                <a:cs typeface="+mn-lt"/>
              </a:rPr>
              <a:t>multi-escala</a:t>
            </a:r>
            <a:r>
              <a:rPr lang="pt-BR" dirty="0">
                <a:ea typeface="+mn-lt"/>
                <a:cs typeface="+mn-lt"/>
              </a:rPr>
              <a:t>. No entanto, estes módulos são superficiais e, por conseguinte, difíceis de captar informação de alto nível para refinamento.</a:t>
            </a:r>
            <a:endParaRPr lang="pt-BR" dirty="0"/>
          </a:p>
        </p:txBody>
      </p:sp>
      <p:pic>
        <p:nvPicPr>
          <p:cNvPr id="5" name="Imagem 4" descr="Diagrama&#10;&#10;Descrição gerada automaticamente">
            <a:extLst>
              <a:ext uri="{FF2B5EF4-FFF2-40B4-BE49-F238E27FC236}">
                <a16:creationId xmlns:a16="http://schemas.microsoft.com/office/drawing/2014/main" id="{0F090264-76D1-83C6-E0E5-2A7AC58232B6}"/>
              </a:ext>
            </a:extLst>
          </p:cNvPr>
          <p:cNvPicPr>
            <a:picLocks noChangeAspect="1"/>
          </p:cNvPicPr>
          <p:nvPr/>
        </p:nvPicPr>
        <p:blipFill>
          <a:blip r:embed="rId2"/>
          <a:stretch>
            <a:fillRect/>
          </a:stretch>
        </p:blipFill>
        <p:spPr>
          <a:xfrm>
            <a:off x="53873" y="1872404"/>
            <a:ext cx="1772515" cy="4815320"/>
          </a:xfrm>
          <a:prstGeom prst="rect">
            <a:avLst/>
          </a:prstGeom>
        </p:spPr>
      </p:pic>
      <p:pic>
        <p:nvPicPr>
          <p:cNvPr id="6" name="Imagem 5" descr="Diagrama&#10;&#10;Descrição gerada automaticamente">
            <a:extLst>
              <a:ext uri="{FF2B5EF4-FFF2-40B4-BE49-F238E27FC236}">
                <a16:creationId xmlns:a16="http://schemas.microsoft.com/office/drawing/2014/main" id="{1E9422D0-F84D-7E34-D411-E9E3AA028DFE}"/>
              </a:ext>
            </a:extLst>
          </p:cNvPr>
          <p:cNvPicPr>
            <a:picLocks noChangeAspect="1"/>
          </p:cNvPicPr>
          <p:nvPr/>
        </p:nvPicPr>
        <p:blipFill>
          <a:blip r:embed="rId3"/>
          <a:stretch>
            <a:fillRect/>
          </a:stretch>
        </p:blipFill>
        <p:spPr>
          <a:xfrm>
            <a:off x="1834614" y="1872034"/>
            <a:ext cx="2535629" cy="4905127"/>
          </a:xfrm>
          <a:prstGeom prst="rect">
            <a:avLst/>
          </a:prstGeom>
        </p:spPr>
      </p:pic>
    </p:spTree>
    <p:extLst>
      <p:ext uri="{BB962C8B-B14F-4D97-AF65-F5344CB8AC3E}">
        <p14:creationId xmlns:p14="http://schemas.microsoft.com/office/powerpoint/2010/main" val="11952210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A14934-FFF2-B683-90AB-95E3465C5A0C}"/>
              </a:ext>
            </a:extLst>
          </p:cNvPr>
          <p:cNvSpPr>
            <a:spLocks noGrp="1"/>
          </p:cNvSpPr>
          <p:nvPr>
            <p:ph type="title"/>
          </p:nvPr>
        </p:nvSpPr>
        <p:spPr/>
        <p:txBody>
          <a:bodyPr/>
          <a:lstStyle/>
          <a:p>
            <a:r>
              <a:rPr lang="pt-BR" dirty="0">
                <a:ea typeface="Calibri Light"/>
                <a:cs typeface="Calibri Light"/>
              </a:rPr>
              <a:t>Nosso </a:t>
            </a:r>
            <a:r>
              <a:rPr lang="pt-BR" dirty="0" err="1">
                <a:ea typeface="Calibri Light"/>
                <a:cs typeface="Calibri Light"/>
              </a:rPr>
              <a:t>Rrm</a:t>
            </a:r>
          </a:p>
        </p:txBody>
      </p:sp>
      <p:sp>
        <p:nvSpPr>
          <p:cNvPr id="3" name="Espaço Reservado para Conteúdo 2">
            <a:extLst>
              <a:ext uri="{FF2B5EF4-FFF2-40B4-BE49-F238E27FC236}">
                <a16:creationId xmlns:a16="http://schemas.microsoft.com/office/drawing/2014/main" id="{162D91A8-8253-8CC3-BDED-5CE53A1549AE}"/>
              </a:ext>
            </a:extLst>
          </p:cNvPr>
          <p:cNvSpPr>
            <a:spLocks noGrp="1"/>
          </p:cNvSpPr>
          <p:nvPr>
            <p:ph idx="1"/>
          </p:nvPr>
        </p:nvSpPr>
        <p:spPr>
          <a:xfrm>
            <a:off x="4381006" y="1074064"/>
            <a:ext cx="6983232" cy="5696123"/>
          </a:xfrm>
        </p:spPr>
        <p:txBody>
          <a:bodyPr vert="horz" lIns="91440" tIns="45720" rIns="91440" bIns="45720" rtlCol="0" anchor="t">
            <a:normAutofit fontScale="92500" lnSpcReduction="20000"/>
          </a:bodyPr>
          <a:lstStyle/>
          <a:p>
            <a:r>
              <a:rPr lang="pt-BR">
                <a:ea typeface="+mn-lt"/>
                <a:cs typeface="+mn-lt"/>
              </a:rPr>
              <a:t>O RRM utilizado é uma arquitetura residual, que é </a:t>
            </a:r>
            <a:r>
              <a:rPr lang="pt-BR" dirty="0">
                <a:ea typeface="+mn-lt"/>
                <a:cs typeface="+mn-lt"/>
              </a:rPr>
              <a:t>mais simples do que o módulo de previsão. A arquitetura consiste em uma camada de entrada, um codificador, uma ponte, um descodificador e uma camada de saída. Tanto o codificador quanto o descodificador possuem quatro estágios, onde cada estágio possui uma camada </a:t>
            </a:r>
            <a:r>
              <a:rPr lang="pt-BR" err="1">
                <a:ea typeface="+mn-lt"/>
                <a:cs typeface="+mn-lt"/>
              </a:rPr>
              <a:t>convolucional</a:t>
            </a:r>
            <a:r>
              <a:rPr lang="pt-BR" dirty="0">
                <a:ea typeface="+mn-lt"/>
                <a:cs typeface="+mn-lt"/>
              </a:rPr>
              <a:t> com 64 filtros de tamanho 3x3, seguidos de normalização em lote e ativação </a:t>
            </a:r>
            <a:r>
              <a:rPr lang="pt-BR" err="1">
                <a:ea typeface="+mn-lt"/>
                <a:cs typeface="+mn-lt"/>
              </a:rPr>
              <a:t>ReLU</a:t>
            </a:r>
            <a:r>
              <a:rPr lang="pt-BR" dirty="0">
                <a:ea typeface="+mn-lt"/>
                <a:cs typeface="+mn-lt"/>
              </a:rPr>
              <a:t>. A fase de ponte também possui uma camada </a:t>
            </a:r>
            <a:r>
              <a:rPr lang="pt-BR" err="1">
                <a:ea typeface="+mn-lt"/>
                <a:cs typeface="+mn-lt"/>
              </a:rPr>
              <a:t>convolucional</a:t>
            </a:r>
            <a:r>
              <a:rPr lang="pt-BR" dirty="0">
                <a:ea typeface="+mn-lt"/>
                <a:cs typeface="+mn-lt"/>
              </a:rPr>
              <a:t> com 64 filtros de tamanho 3x3, seguidos de normalização em lote e ativação </a:t>
            </a:r>
            <a:r>
              <a:rPr lang="pt-BR" err="1">
                <a:ea typeface="+mn-lt"/>
                <a:cs typeface="+mn-lt"/>
              </a:rPr>
              <a:t>ReLU</a:t>
            </a:r>
            <a:r>
              <a:rPr lang="pt-BR" dirty="0">
                <a:ea typeface="+mn-lt"/>
                <a:cs typeface="+mn-lt"/>
              </a:rPr>
              <a:t>. O codificador utiliza agrupamento máximo não sobreposto para reduzir a amostragem, enquanto o descodificador utiliza interpolação </a:t>
            </a:r>
            <a:r>
              <a:rPr lang="pt-BR" err="1">
                <a:ea typeface="+mn-lt"/>
                <a:cs typeface="+mn-lt"/>
              </a:rPr>
              <a:t>bilinear</a:t>
            </a:r>
            <a:r>
              <a:rPr lang="pt-BR" dirty="0">
                <a:ea typeface="+mn-lt"/>
                <a:cs typeface="+mn-lt"/>
              </a:rPr>
              <a:t> para a </a:t>
            </a:r>
            <a:r>
              <a:rPr lang="pt-BR" err="1">
                <a:ea typeface="+mn-lt"/>
                <a:cs typeface="+mn-lt"/>
              </a:rPr>
              <a:t>sobreamostragem</a:t>
            </a:r>
            <a:r>
              <a:rPr lang="pt-BR" dirty="0">
                <a:ea typeface="+mn-lt"/>
                <a:cs typeface="+mn-lt"/>
              </a:rPr>
              <a:t>. A saída deste módulo RM é utilizada como resultado final da segmentação do </a:t>
            </a:r>
            <a:r>
              <a:rPr lang="pt-BR" dirty="0" err="1">
                <a:ea typeface="+mn-lt"/>
                <a:cs typeface="+mn-lt"/>
              </a:rPr>
              <a:t>BASNet</a:t>
            </a:r>
            <a:r>
              <a:rPr lang="pt-BR" dirty="0">
                <a:ea typeface="+mn-lt"/>
                <a:cs typeface="+mn-lt"/>
              </a:rPr>
              <a:t>.</a:t>
            </a:r>
          </a:p>
        </p:txBody>
      </p:sp>
      <p:pic>
        <p:nvPicPr>
          <p:cNvPr id="4" name="Imagem 3" descr="Diagrama&#10;&#10;Descrição gerada automaticamente">
            <a:extLst>
              <a:ext uri="{FF2B5EF4-FFF2-40B4-BE49-F238E27FC236}">
                <a16:creationId xmlns:a16="http://schemas.microsoft.com/office/drawing/2014/main" id="{41C20550-14BD-8FC9-94C4-30DA83534B09}"/>
              </a:ext>
            </a:extLst>
          </p:cNvPr>
          <p:cNvPicPr>
            <a:picLocks noChangeAspect="1"/>
          </p:cNvPicPr>
          <p:nvPr/>
        </p:nvPicPr>
        <p:blipFill>
          <a:blip r:embed="rId2"/>
          <a:stretch>
            <a:fillRect/>
          </a:stretch>
        </p:blipFill>
        <p:spPr>
          <a:xfrm>
            <a:off x="79106" y="1823667"/>
            <a:ext cx="3730954" cy="4952381"/>
          </a:xfrm>
          <a:prstGeom prst="rect">
            <a:avLst/>
          </a:prstGeom>
        </p:spPr>
      </p:pic>
    </p:spTree>
    <p:extLst>
      <p:ext uri="{BB962C8B-B14F-4D97-AF65-F5344CB8AC3E}">
        <p14:creationId xmlns:p14="http://schemas.microsoft.com/office/powerpoint/2010/main" val="19512012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F0687A-BE87-7A03-0E1F-350C3E53E052}"/>
              </a:ext>
            </a:extLst>
          </p:cNvPr>
          <p:cNvSpPr>
            <a:spLocks noGrp="1"/>
          </p:cNvSpPr>
          <p:nvPr>
            <p:ph type="title"/>
          </p:nvPr>
        </p:nvSpPr>
        <p:spPr/>
        <p:txBody>
          <a:bodyPr/>
          <a:lstStyle/>
          <a:p>
            <a:r>
              <a:rPr lang="pt-BR" dirty="0">
                <a:ea typeface="+mj-lt"/>
                <a:cs typeface="+mj-lt"/>
              </a:rPr>
              <a:t>Perda híbrida</a:t>
            </a:r>
            <a:endParaRPr lang="pt-BR" dirty="0"/>
          </a:p>
        </p:txBody>
      </p:sp>
      <p:sp>
        <p:nvSpPr>
          <p:cNvPr id="3" name="Espaço Reservado para Conteúdo 2">
            <a:extLst>
              <a:ext uri="{FF2B5EF4-FFF2-40B4-BE49-F238E27FC236}">
                <a16:creationId xmlns:a16="http://schemas.microsoft.com/office/drawing/2014/main" id="{0AA9D933-1D7E-49C1-4225-B37C57160B7D}"/>
              </a:ext>
            </a:extLst>
          </p:cNvPr>
          <p:cNvSpPr>
            <a:spLocks noGrp="1"/>
          </p:cNvSpPr>
          <p:nvPr>
            <p:ph idx="1"/>
          </p:nvPr>
        </p:nvSpPr>
        <p:spPr/>
        <p:txBody>
          <a:bodyPr vert="horz" lIns="91440" tIns="45720" rIns="91440" bIns="45720" rtlCol="0" anchor="t">
            <a:normAutofit/>
          </a:bodyPr>
          <a:lstStyle/>
          <a:p>
            <a:r>
              <a:rPr lang="pt-BR" dirty="0">
                <a:ea typeface="+mn-lt"/>
                <a:cs typeface="+mn-lt"/>
              </a:rPr>
              <a:t>A nossa perda de formação é definida como o somatório de todos </a:t>
            </a:r>
            <a:r>
              <a:rPr lang="pt-BR" dirty="0" err="1">
                <a:ea typeface="+mn-lt"/>
                <a:cs typeface="+mn-lt"/>
              </a:rPr>
              <a:t>osresultados</a:t>
            </a:r>
            <a:r>
              <a:rPr lang="pt-BR" dirty="0">
                <a:ea typeface="+mn-lt"/>
                <a:cs typeface="+mn-lt"/>
              </a:rPr>
              <a:t>:</a:t>
            </a:r>
          </a:p>
          <a:p>
            <a:r>
              <a:rPr lang="pt-BR" dirty="0">
                <a:ea typeface="+mn-lt"/>
                <a:cs typeface="+mn-lt"/>
              </a:rPr>
              <a:t>Para obter uma segmentação regional de alta qualidade e limites claros, propomos definir (k)como uma perda híbrida:</a:t>
            </a:r>
          </a:p>
          <a:p>
            <a:pPr marL="0" indent="0">
              <a:buNone/>
            </a:pPr>
            <a:r>
              <a:rPr lang="pt-BR" dirty="0">
                <a:ea typeface="+mn-lt"/>
                <a:cs typeface="+mn-lt"/>
              </a:rPr>
              <a:t>A perda BCE é a perda mais utilizada na classificação e segmentação binárias. É definida como:</a:t>
            </a:r>
          </a:p>
          <a:p>
            <a:pPr>
              <a:buNone/>
            </a:pPr>
            <a:r>
              <a:rPr lang="pt-BR" dirty="0">
                <a:ea typeface="+mn-lt"/>
                <a:cs typeface="+mn-lt"/>
              </a:rPr>
              <a:t>onde G(r, c) ∈ {0, 1} é a etiqueta GT do pixel (r, c) e S(r, c) é a probabilidade prevista do objeto segmentado</a:t>
            </a:r>
            <a:endParaRPr lang="pt-BR" dirty="0">
              <a:cs typeface="Calibri"/>
            </a:endParaRPr>
          </a:p>
        </p:txBody>
      </p:sp>
      <p:pic>
        <p:nvPicPr>
          <p:cNvPr id="4" name="Imagem 3">
            <a:extLst>
              <a:ext uri="{FF2B5EF4-FFF2-40B4-BE49-F238E27FC236}">
                <a16:creationId xmlns:a16="http://schemas.microsoft.com/office/drawing/2014/main" id="{283B617F-1163-60E8-1395-A1BEE804261E}"/>
              </a:ext>
            </a:extLst>
          </p:cNvPr>
          <p:cNvPicPr>
            <a:picLocks noChangeAspect="1"/>
          </p:cNvPicPr>
          <p:nvPr/>
        </p:nvPicPr>
        <p:blipFill>
          <a:blip r:embed="rId2"/>
          <a:stretch>
            <a:fillRect/>
          </a:stretch>
        </p:blipFill>
        <p:spPr>
          <a:xfrm>
            <a:off x="3506920" y="2271518"/>
            <a:ext cx="1847850" cy="438150"/>
          </a:xfrm>
          <a:prstGeom prst="rect">
            <a:avLst/>
          </a:prstGeom>
        </p:spPr>
      </p:pic>
      <p:pic>
        <p:nvPicPr>
          <p:cNvPr id="5" name="Imagem 4">
            <a:extLst>
              <a:ext uri="{FF2B5EF4-FFF2-40B4-BE49-F238E27FC236}">
                <a16:creationId xmlns:a16="http://schemas.microsoft.com/office/drawing/2014/main" id="{60D31BB3-4346-115D-C164-86B6F5249DB0}"/>
              </a:ext>
            </a:extLst>
          </p:cNvPr>
          <p:cNvPicPr>
            <a:picLocks noChangeAspect="1"/>
          </p:cNvPicPr>
          <p:nvPr/>
        </p:nvPicPr>
        <p:blipFill>
          <a:blip r:embed="rId3"/>
          <a:stretch>
            <a:fillRect/>
          </a:stretch>
        </p:blipFill>
        <p:spPr>
          <a:xfrm>
            <a:off x="8833895" y="3104185"/>
            <a:ext cx="2819400" cy="495300"/>
          </a:xfrm>
          <a:prstGeom prst="rect">
            <a:avLst/>
          </a:prstGeom>
        </p:spPr>
      </p:pic>
      <p:pic>
        <p:nvPicPr>
          <p:cNvPr id="6" name="Imagem 5">
            <a:extLst>
              <a:ext uri="{FF2B5EF4-FFF2-40B4-BE49-F238E27FC236}">
                <a16:creationId xmlns:a16="http://schemas.microsoft.com/office/drawing/2014/main" id="{F0887622-DAEB-3E9E-B94B-AE16F0188197}"/>
              </a:ext>
            </a:extLst>
          </p:cNvPr>
          <p:cNvPicPr>
            <a:picLocks noChangeAspect="1"/>
          </p:cNvPicPr>
          <p:nvPr/>
        </p:nvPicPr>
        <p:blipFill>
          <a:blip r:embed="rId4"/>
          <a:stretch>
            <a:fillRect/>
          </a:stretch>
        </p:blipFill>
        <p:spPr>
          <a:xfrm>
            <a:off x="4725183" y="4082306"/>
            <a:ext cx="5153025" cy="352425"/>
          </a:xfrm>
          <a:prstGeom prst="rect">
            <a:avLst/>
          </a:prstGeom>
        </p:spPr>
      </p:pic>
    </p:spTree>
    <p:extLst>
      <p:ext uri="{BB962C8B-B14F-4D97-AF65-F5344CB8AC3E}">
        <p14:creationId xmlns:p14="http://schemas.microsoft.com/office/powerpoint/2010/main" val="9172370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F0687A-BE87-7A03-0E1F-350C3E53E052}"/>
              </a:ext>
            </a:extLst>
          </p:cNvPr>
          <p:cNvSpPr>
            <a:spLocks noGrp="1"/>
          </p:cNvSpPr>
          <p:nvPr>
            <p:ph type="title"/>
          </p:nvPr>
        </p:nvSpPr>
        <p:spPr/>
        <p:txBody>
          <a:bodyPr/>
          <a:lstStyle/>
          <a:p>
            <a:r>
              <a:rPr lang="pt-BR" dirty="0">
                <a:ea typeface="+mj-lt"/>
                <a:cs typeface="+mj-lt"/>
              </a:rPr>
              <a:t>Perda híbrida</a:t>
            </a:r>
            <a:endParaRPr lang="pt-BR" dirty="0"/>
          </a:p>
        </p:txBody>
      </p:sp>
      <p:sp>
        <p:nvSpPr>
          <p:cNvPr id="9" name="Espaço Reservado para Conteúdo 8">
            <a:extLst>
              <a:ext uri="{FF2B5EF4-FFF2-40B4-BE49-F238E27FC236}">
                <a16:creationId xmlns:a16="http://schemas.microsoft.com/office/drawing/2014/main" id="{30FC2E2A-2C3D-11E9-ED66-CA86C29DD432}"/>
              </a:ext>
            </a:extLst>
          </p:cNvPr>
          <p:cNvSpPr>
            <a:spLocks noGrp="1"/>
          </p:cNvSpPr>
          <p:nvPr>
            <p:ph idx="1"/>
          </p:nvPr>
        </p:nvSpPr>
        <p:spPr>
          <a:xfrm>
            <a:off x="413795" y="1497676"/>
            <a:ext cx="10515600" cy="4428503"/>
          </a:xfrm>
        </p:spPr>
        <p:txBody>
          <a:bodyPr vert="horz" lIns="91440" tIns="45720" rIns="91440" bIns="45720" rtlCol="0" anchor="t">
            <a:normAutofit/>
          </a:bodyPr>
          <a:lstStyle/>
          <a:p>
            <a:r>
              <a:rPr lang="pt-BR">
                <a:ea typeface="+mn-lt"/>
                <a:cs typeface="+mn-lt"/>
              </a:rPr>
              <a:t>O SSIM  foi originalmente concebido para a avaliação da </a:t>
            </a:r>
            <a:r>
              <a:rPr lang="pt-BR" dirty="0">
                <a:ea typeface="+mn-lt"/>
                <a:cs typeface="+mn-lt"/>
              </a:rPr>
              <a:t>imagem. Capta a informação estrutural de uma imagem. Por isso, integrámo-lo na nossa perda de treino para aprender a informação estrutural do GT. Seja x = {</a:t>
            </a:r>
            <a:r>
              <a:rPr lang="pt-BR" err="1">
                <a:ea typeface="+mn-lt"/>
                <a:cs typeface="+mn-lt"/>
              </a:rPr>
              <a:t>xj</a:t>
            </a:r>
            <a:r>
              <a:rPr lang="pt-BR" dirty="0">
                <a:ea typeface="+mn-lt"/>
                <a:cs typeface="+mn-lt"/>
              </a:rPr>
              <a:t> : j =1, ..., N2} e y = {</a:t>
            </a:r>
            <a:r>
              <a:rPr lang="pt-BR" err="1">
                <a:ea typeface="+mn-lt"/>
                <a:cs typeface="+mn-lt"/>
              </a:rPr>
              <a:t>yj</a:t>
            </a:r>
            <a:r>
              <a:rPr lang="pt-BR" dirty="0">
                <a:ea typeface="+mn-lt"/>
                <a:cs typeface="+mn-lt"/>
              </a:rPr>
              <a:t> : j = 1, ..., N2} sejam os valores dos </a:t>
            </a:r>
            <a:r>
              <a:rPr lang="pt-BR" err="1">
                <a:ea typeface="+mn-lt"/>
                <a:cs typeface="+mn-lt"/>
              </a:rPr>
              <a:t>pixéis</a:t>
            </a:r>
            <a:r>
              <a:rPr lang="pt-BR" dirty="0">
                <a:ea typeface="+mn-lt"/>
                <a:cs typeface="+mn-lt"/>
              </a:rPr>
              <a:t> de duas manchas correspondentes (tamanho: N × N) recortadas do mapa de probabilidade prevista S e a máscara binária GT </a:t>
            </a:r>
            <a:r>
              <a:rPr lang="pt-BR" err="1">
                <a:ea typeface="+mn-lt"/>
                <a:cs typeface="+mn-lt"/>
              </a:rPr>
              <a:t>G,respetivamente</a:t>
            </a:r>
            <a:r>
              <a:rPr lang="pt-BR" dirty="0">
                <a:ea typeface="+mn-lt"/>
                <a:cs typeface="+mn-lt"/>
              </a:rPr>
              <a:t>. O SSIM de x e y é definido como:</a:t>
            </a:r>
          </a:p>
          <a:p>
            <a:pPr marL="0" indent="0">
              <a:buNone/>
            </a:pPr>
            <a:r>
              <a:rPr lang="pt-BR" dirty="0">
                <a:cs typeface="Calibri"/>
              </a:rPr>
              <a:t>                                                            </a:t>
            </a:r>
            <a:r>
              <a:rPr lang="pt-BR" dirty="0">
                <a:ea typeface="+mn-lt"/>
                <a:cs typeface="+mn-lt"/>
              </a:rPr>
              <a:t>em que µx, µy e </a:t>
            </a:r>
            <a:r>
              <a:rPr lang="pt-BR" dirty="0" err="1">
                <a:ea typeface="+mn-lt"/>
                <a:cs typeface="+mn-lt"/>
              </a:rPr>
              <a:t>σx</a:t>
            </a:r>
            <a:r>
              <a:rPr lang="pt-BR" dirty="0">
                <a:ea typeface="+mn-lt"/>
                <a:cs typeface="+mn-lt"/>
              </a:rPr>
              <a:t>, </a:t>
            </a:r>
            <a:r>
              <a:rPr lang="pt-BR" dirty="0" err="1">
                <a:ea typeface="+mn-lt"/>
                <a:cs typeface="+mn-lt"/>
              </a:rPr>
              <a:t>σy</a:t>
            </a:r>
            <a:r>
              <a:rPr lang="pt-BR" dirty="0">
                <a:ea typeface="+mn-lt"/>
                <a:cs typeface="+mn-lt"/>
              </a:rPr>
              <a:t> são a média e os desvios-padrão de x e y, respetivamente, </a:t>
            </a:r>
            <a:r>
              <a:rPr lang="pt-BR" dirty="0" err="1">
                <a:ea typeface="+mn-lt"/>
                <a:cs typeface="+mn-lt"/>
              </a:rPr>
              <a:t>σxy</a:t>
            </a:r>
            <a:r>
              <a:rPr lang="pt-BR" dirty="0">
                <a:ea typeface="+mn-lt"/>
                <a:cs typeface="+mn-lt"/>
              </a:rPr>
              <a:t> é a covariância, C1 = 0,012e C2 = 0,032 são utilizados para evitar a divisão por 0.</a:t>
            </a:r>
            <a:endParaRPr lang="pt-BR" dirty="0">
              <a:cs typeface="Calibri" panose="020F0502020204030204"/>
            </a:endParaRPr>
          </a:p>
          <a:p>
            <a:pPr marL="0" indent="0">
              <a:buNone/>
            </a:pPr>
            <a:endParaRPr lang="pt-BR" dirty="0">
              <a:ea typeface="+mn-lt"/>
              <a:cs typeface="+mn-lt"/>
            </a:endParaRPr>
          </a:p>
        </p:txBody>
      </p:sp>
      <p:pic>
        <p:nvPicPr>
          <p:cNvPr id="10" name="Imagem 9" descr="Uma imagem contendo objeto, relógio&#10;&#10;Descrição gerada automaticamente">
            <a:extLst>
              <a:ext uri="{FF2B5EF4-FFF2-40B4-BE49-F238E27FC236}">
                <a16:creationId xmlns:a16="http://schemas.microsoft.com/office/drawing/2014/main" id="{D074E305-BA24-B101-41E9-DFD8A827DAB8}"/>
              </a:ext>
            </a:extLst>
          </p:cNvPr>
          <p:cNvPicPr>
            <a:picLocks noChangeAspect="1"/>
          </p:cNvPicPr>
          <p:nvPr/>
        </p:nvPicPr>
        <p:blipFill>
          <a:blip r:embed="rId2"/>
          <a:stretch>
            <a:fillRect/>
          </a:stretch>
        </p:blipFill>
        <p:spPr>
          <a:xfrm>
            <a:off x="996930" y="4643196"/>
            <a:ext cx="4237179" cy="484570"/>
          </a:xfrm>
          <a:prstGeom prst="rect">
            <a:avLst/>
          </a:prstGeom>
        </p:spPr>
      </p:pic>
    </p:spTree>
    <p:extLst>
      <p:ext uri="{BB962C8B-B14F-4D97-AF65-F5344CB8AC3E}">
        <p14:creationId xmlns:p14="http://schemas.microsoft.com/office/powerpoint/2010/main" val="27679470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7392E8-0AAF-DC91-345A-5CD853E43F52}"/>
              </a:ext>
            </a:extLst>
          </p:cNvPr>
          <p:cNvSpPr>
            <a:spLocks noGrp="1"/>
          </p:cNvSpPr>
          <p:nvPr>
            <p:ph type="title"/>
          </p:nvPr>
        </p:nvSpPr>
        <p:spPr/>
        <p:txBody>
          <a:bodyPr/>
          <a:lstStyle/>
          <a:p>
            <a:r>
              <a:rPr lang="pt-BR" dirty="0">
                <a:cs typeface="Calibri Light"/>
              </a:rPr>
              <a:t>Perda híbrida</a:t>
            </a:r>
            <a:endParaRPr lang="pt-BR" dirty="0"/>
          </a:p>
        </p:txBody>
      </p:sp>
      <p:sp>
        <p:nvSpPr>
          <p:cNvPr id="3" name="Espaço Reservado para Conteúdo 2">
            <a:extLst>
              <a:ext uri="{FF2B5EF4-FFF2-40B4-BE49-F238E27FC236}">
                <a16:creationId xmlns:a16="http://schemas.microsoft.com/office/drawing/2014/main" id="{758587E9-0C04-B5B3-5D39-1A918852DFB6}"/>
              </a:ext>
            </a:extLst>
          </p:cNvPr>
          <p:cNvSpPr>
            <a:spLocks noGrp="1"/>
          </p:cNvSpPr>
          <p:nvPr>
            <p:ph idx="1"/>
          </p:nvPr>
        </p:nvSpPr>
        <p:spPr>
          <a:xfrm>
            <a:off x="47264" y="1825625"/>
            <a:ext cx="12107118" cy="4930072"/>
          </a:xfrm>
        </p:spPr>
        <p:txBody>
          <a:bodyPr vert="horz" lIns="91440" tIns="45720" rIns="91440" bIns="45720" rtlCol="0" anchor="t">
            <a:normAutofit/>
          </a:bodyPr>
          <a:lstStyle/>
          <a:p>
            <a:r>
              <a:rPr lang="pt-BR" dirty="0">
                <a:ea typeface="+mn-lt"/>
                <a:cs typeface="+mn-lt"/>
              </a:rPr>
              <a:t>O </a:t>
            </a:r>
            <a:r>
              <a:rPr lang="pt-BR" dirty="0" err="1">
                <a:ea typeface="+mn-lt"/>
                <a:cs typeface="+mn-lt"/>
              </a:rPr>
              <a:t>IoU</a:t>
            </a:r>
            <a:r>
              <a:rPr lang="pt-BR" dirty="0">
                <a:ea typeface="+mn-lt"/>
                <a:cs typeface="+mn-lt"/>
              </a:rPr>
              <a:t> foi originalmente proposto para medir a semelhança entre dois conjuntos e tornou-se uma medida de avaliação padrão para a deteção e segmentação de </a:t>
            </a:r>
            <a:r>
              <a:rPr lang="pt-BR" dirty="0" err="1">
                <a:ea typeface="+mn-lt"/>
                <a:cs typeface="+mn-lt"/>
              </a:rPr>
              <a:t>objectos</a:t>
            </a:r>
            <a:r>
              <a:rPr lang="pt-BR" dirty="0">
                <a:ea typeface="+mn-lt"/>
                <a:cs typeface="+mn-lt"/>
              </a:rPr>
              <a:t>. Recentemente, tem sido utilizado como uma perda de treino . E definido como</a:t>
            </a:r>
          </a:p>
          <a:p>
            <a:r>
              <a:rPr lang="pt-BR" dirty="0">
                <a:ea typeface="+mn-lt"/>
                <a:cs typeface="+mn-lt"/>
              </a:rPr>
              <a:t> :</a:t>
            </a:r>
            <a:endParaRPr lang="pt-BR">
              <a:cs typeface="Calibri" panose="020F0502020204030204"/>
            </a:endParaRPr>
          </a:p>
        </p:txBody>
      </p:sp>
      <p:pic>
        <p:nvPicPr>
          <p:cNvPr id="4" name="Imagem 3" descr="Texto&#10;&#10;Descrição gerada automaticamente">
            <a:extLst>
              <a:ext uri="{FF2B5EF4-FFF2-40B4-BE49-F238E27FC236}">
                <a16:creationId xmlns:a16="http://schemas.microsoft.com/office/drawing/2014/main" id="{DB02A776-22A5-BA14-174C-F617ADEDAE76}"/>
              </a:ext>
            </a:extLst>
          </p:cNvPr>
          <p:cNvPicPr>
            <a:picLocks noChangeAspect="1"/>
          </p:cNvPicPr>
          <p:nvPr/>
        </p:nvPicPr>
        <p:blipFill>
          <a:blip r:embed="rId2"/>
          <a:stretch>
            <a:fillRect/>
          </a:stretch>
        </p:blipFill>
        <p:spPr>
          <a:xfrm>
            <a:off x="405355" y="3363229"/>
            <a:ext cx="4610100" cy="1038225"/>
          </a:xfrm>
          <a:prstGeom prst="rect">
            <a:avLst/>
          </a:prstGeom>
        </p:spPr>
      </p:pic>
    </p:spTree>
    <p:extLst>
      <p:ext uri="{BB962C8B-B14F-4D97-AF65-F5344CB8AC3E}">
        <p14:creationId xmlns:p14="http://schemas.microsoft.com/office/powerpoint/2010/main" val="5622191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1FE525B2-E692-3D04-FFBC-0E1F4F27D7E4}"/>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Comparação das perdas</a:t>
            </a:r>
          </a:p>
        </p:txBody>
      </p:sp>
      <p:pic>
        <p:nvPicPr>
          <p:cNvPr id="4" name="Espaço Reservado para Conteúdo 3" descr="Uma imagem contendo Aplicativo&#10;&#10;Descrição gerada automaticamente">
            <a:extLst>
              <a:ext uri="{FF2B5EF4-FFF2-40B4-BE49-F238E27FC236}">
                <a16:creationId xmlns:a16="http://schemas.microsoft.com/office/drawing/2014/main" id="{50CF2256-AB54-DDC1-0E77-44BC642B532D}"/>
              </a:ext>
            </a:extLst>
          </p:cNvPr>
          <p:cNvPicPr>
            <a:picLocks noGrp="1" noChangeAspect="1"/>
          </p:cNvPicPr>
          <p:nvPr>
            <p:ph idx="1"/>
          </p:nvPr>
        </p:nvPicPr>
        <p:blipFill>
          <a:blip r:embed="rId2"/>
          <a:stretch>
            <a:fillRect/>
          </a:stretch>
        </p:blipFill>
        <p:spPr>
          <a:xfrm>
            <a:off x="4035087" y="4221"/>
            <a:ext cx="8160429" cy="6859203"/>
          </a:xfrm>
          <a:prstGeom prst="rect">
            <a:avLst/>
          </a:prstGeom>
        </p:spPr>
      </p:pic>
    </p:spTree>
    <p:extLst>
      <p:ext uri="{BB962C8B-B14F-4D97-AF65-F5344CB8AC3E}">
        <p14:creationId xmlns:p14="http://schemas.microsoft.com/office/powerpoint/2010/main" val="22461904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6021C2-DE8C-F2F7-A660-11BCB559F889}"/>
              </a:ext>
            </a:extLst>
          </p:cNvPr>
          <p:cNvSpPr>
            <a:spLocks noGrp="1"/>
          </p:cNvSpPr>
          <p:nvPr>
            <p:ph type="title"/>
          </p:nvPr>
        </p:nvSpPr>
        <p:spPr/>
        <p:txBody>
          <a:bodyPr/>
          <a:lstStyle/>
          <a:p>
            <a:r>
              <a:rPr lang="pt-BR" dirty="0">
                <a:ea typeface="Calibri Light"/>
                <a:cs typeface="Calibri Light"/>
              </a:rPr>
              <a:t>Tipos de objetos:</a:t>
            </a:r>
            <a:endParaRPr lang="pt-BR" dirty="0"/>
          </a:p>
        </p:txBody>
      </p:sp>
      <p:sp>
        <p:nvSpPr>
          <p:cNvPr id="3" name="Espaço Reservado para Conteúdo 2">
            <a:extLst>
              <a:ext uri="{FF2B5EF4-FFF2-40B4-BE49-F238E27FC236}">
                <a16:creationId xmlns:a16="http://schemas.microsoft.com/office/drawing/2014/main" id="{CBEE2B37-045C-FC6E-3EA3-7FD4D8AE475D}"/>
              </a:ext>
            </a:extLst>
          </p:cNvPr>
          <p:cNvSpPr>
            <a:spLocks noGrp="1"/>
          </p:cNvSpPr>
          <p:nvPr>
            <p:ph idx="1"/>
          </p:nvPr>
        </p:nvSpPr>
        <p:spPr/>
        <p:txBody>
          <a:bodyPr vert="horz" lIns="91440" tIns="45720" rIns="91440" bIns="45720" rtlCol="0" anchor="t">
            <a:normAutofit/>
          </a:bodyPr>
          <a:lstStyle/>
          <a:p>
            <a:r>
              <a:rPr lang="pt-BR" dirty="0">
                <a:ea typeface="+mn-lt"/>
                <a:cs typeface="+mn-lt"/>
              </a:rPr>
              <a:t>Existem duas tarefas de segmentação de imagens de classe binária inversa: segmentação de objetos salientes e a segmentação de </a:t>
            </a:r>
            <a:r>
              <a:rPr lang="pt-BR" dirty="0" err="1">
                <a:ea typeface="+mn-lt"/>
                <a:cs typeface="+mn-lt"/>
              </a:rPr>
              <a:t>objectos</a:t>
            </a:r>
            <a:r>
              <a:rPr lang="pt-BR" dirty="0">
                <a:ea typeface="+mn-lt"/>
                <a:cs typeface="+mn-lt"/>
              </a:rPr>
              <a:t> camuflados. A segmentação de objetos salientes é uma tarefa popular em visão computacional, que tem por objetivo segmentar as regiões salientes em relação aos seus fundos. Nesta tarefa, os alvos têm normalmente um elevado contraste em relação aos seus fundos. No entanto, a segmentação de </a:t>
            </a:r>
            <a:r>
              <a:rPr lang="pt-BR" dirty="0" err="1">
                <a:ea typeface="+mn-lt"/>
                <a:cs typeface="+mn-lt"/>
              </a:rPr>
              <a:t>objectos</a:t>
            </a:r>
            <a:r>
              <a:rPr lang="pt-BR" dirty="0">
                <a:ea typeface="+mn-lt"/>
                <a:cs typeface="+mn-lt"/>
              </a:rPr>
              <a:t> camuflados é a tarefa mais difícil, porque os </a:t>
            </a:r>
            <a:r>
              <a:rPr lang="pt-BR" dirty="0" err="1">
                <a:ea typeface="+mn-lt"/>
                <a:cs typeface="+mn-lt"/>
              </a:rPr>
              <a:t>objectos</a:t>
            </a:r>
            <a:r>
              <a:rPr lang="pt-BR" dirty="0">
                <a:ea typeface="+mn-lt"/>
                <a:cs typeface="+mn-lt"/>
              </a:rPr>
              <a:t> camuflados têm normalmente uma aparência semelhante à dos seus fundos, o que significa que são difíceis de perceber e </a:t>
            </a:r>
            <a:r>
              <a:rPr lang="pt-BR" dirty="0" err="1">
                <a:ea typeface="+mn-lt"/>
                <a:cs typeface="+mn-lt"/>
              </a:rPr>
              <a:t>segmentar.Além</a:t>
            </a:r>
            <a:r>
              <a:rPr lang="pt-BR" dirty="0">
                <a:ea typeface="+mn-lt"/>
                <a:cs typeface="+mn-lt"/>
              </a:rPr>
              <a:t> disso, muitos dos objetos camuflados têm estruturas e limites muito complexos.</a:t>
            </a:r>
            <a:endParaRPr lang="pt-BR" dirty="0">
              <a:ea typeface="Calibri" panose="020F0502020204030204"/>
              <a:cs typeface="Calibri" panose="020F0502020204030204"/>
            </a:endParaRPr>
          </a:p>
        </p:txBody>
      </p:sp>
    </p:spTree>
    <p:extLst>
      <p:ext uri="{BB962C8B-B14F-4D97-AF65-F5344CB8AC3E}">
        <p14:creationId xmlns:p14="http://schemas.microsoft.com/office/powerpoint/2010/main" val="25517098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364767-851B-7E03-DD00-761FF3DCB446}"/>
              </a:ext>
            </a:extLst>
          </p:cNvPr>
          <p:cNvSpPr>
            <a:spLocks noGrp="1"/>
          </p:cNvSpPr>
          <p:nvPr>
            <p:ph type="title"/>
          </p:nvPr>
        </p:nvSpPr>
        <p:spPr/>
        <p:txBody>
          <a:bodyPr/>
          <a:lstStyle/>
          <a:p>
            <a:r>
              <a:rPr lang="pt-BR" dirty="0">
                <a:ea typeface="Calibri Light"/>
                <a:cs typeface="Calibri Light"/>
              </a:rPr>
              <a:t>Métricas  usadas</a:t>
            </a:r>
            <a:endParaRPr lang="pt-BR" dirty="0"/>
          </a:p>
        </p:txBody>
      </p:sp>
      <p:sp>
        <p:nvSpPr>
          <p:cNvPr id="3" name="Espaço Reservado para Conteúdo 2">
            <a:extLst>
              <a:ext uri="{FF2B5EF4-FFF2-40B4-BE49-F238E27FC236}">
                <a16:creationId xmlns:a16="http://schemas.microsoft.com/office/drawing/2014/main" id="{D49A202A-C43F-C562-4E26-A7C5B472C4C5}"/>
              </a:ext>
            </a:extLst>
          </p:cNvPr>
          <p:cNvSpPr>
            <a:spLocks noGrp="1"/>
          </p:cNvSpPr>
          <p:nvPr>
            <p:ph idx="1"/>
          </p:nvPr>
        </p:nvSpPr>
        <p:spPr/>
        <p:txBody>
          <a:bodyPr vert="horz" lIns="91440" tIns="45720" rIns="91440" bIns="45720" rtlCol="0" anchor="t">
            <a:normAutofit fontScale="77500" lnSpcReduction="20000"/>
          </a:bodyPr>
          <a:lstStyle/>
          <a:p>
            <a:pPr marL="0" indent="0">
              <a:buNone/>
            </a:pPr>
            <a:r>
              <a:rPr lang="pt-BR" dirty="0">
                <a:ea typeface="+mn-lt"/>
                <a:cs typeface="+mn-lt"/>
              </a:rPr>
              <a:t>São utilizadas cinco medidas para avaliar o desempenho do modelo proposto:</a:t>
            </a:r>
            <a:endParaRPr lang="pt-BR" dirty="0"/>
          </a:p>
          <a:p>
            <a:r>
              <a:rPr lang="pt-BR" dirty="0">
                <a:ea typeface="+mn-lt"/>
                <a:cs typeface="+mn-lt"/>
              </a:rPr>
              <a:t> (1) Medida F ponderada F wβ  fornece uma avaliação abrangente e equilibrada da precisão e na recuperação, o que permite tirar melhor partido da interpolação, dependência e igualdade de importância.</a:t>
            </a:r>
          </a:p>
          <a:p>
            <a:r>
              <a:rPr lang="pt-BR" dirty="0">
                <a:ea typeface="+mn-lt"/>
                <a:cs typeface="+mn-lt"/>
              </a:rPr>
              <a:t> (2) Limite de relaxamento Medida F bβ é adoptada para avaliar quantitativamente </a:t>
            </a:r>
            <a:r>
              <a:rPr lang="pt-BR" err="1">
                <a:ea typeface="+mn-lt"/>
                <a:cs typeface="+mn-lt"/>
              </a:rPr>
              <a:t>aqualidade</a:t>
            </a:r>
            <a:r>
              <a:rPr lang="pt-BR" dirty="0">
                <a:ea typeface="+mn-lt"/>
                <a:cs typeface="+mn-lt"/>
              </a:rPr>
              <a:t> dos limites dos mapas previstos.</a:t>
            </a:r>
          </a:p>
          <a:p>
            <a:r>
              <a:rPr lang="pt-BR" dirty="0">
                <a:ea typeface="+mn-lt"/>
                <a:cs typeface="+mn-lt"/>
              </a:rPr>
              <a:t> (3) O erro médio </a:t>
            </a:r>
            <a:r>
              <a:rPr lang="pt-BR" err="1">
                <a:ea typeface="+mn-lt"/>
                <a:cs typeface="+mn-lt"/>
              </a:rPr>
              <a:t>absolutoM</a:t>
            </a:r>
            <a:r>
              <a:rPr lang="pt-BR" dirty="0">
                <a:ea typeface="+mn-lt"/>
                <a:cs typeface="+mn-lt"/>
              </a:rPr>
              <a:t> </a:t>
            </a:r>
            <a:r>
              <a:rPr lang="pt-BR" err="1">
                <a:ea typeface="+mn-lt"/>
                <a:cs typeface="+mn-lt"/>
              </a:rPr>
              <a:t>reflecte</a:t>
            </a:r>
            <a:r>
              <a:rPr lang="pt-BR" dirty="0">
                <a:ea typeface="+mn-lt"/>
                <a:cs typeface="+mn-lt"/>
              </a:rPr>
              <a:t> a diferença média por pixel entre o mapa de probabilidade e o GT.</a:t>
            </a:r>
          </a:p>
          <a:p>
            <a:r>
              <a:rPr lang="pt-BR" dirty="0">
                <a:ea typeface="+mn-lt"/>
                <a:cs typeface="+mn-lt"/>
              </a:rPr>
              <a:t>(4) A medida estrutural média estrutural média Sα [22] quantifica a semelhança estrutural entre</a:t>
            </a:r>
            <a:endParaRPr lang="pt-BR" dirty="0">
              <a:ea typeface="Calibri" panose="020F0502020204030204"/>
              <a:cs typeface="Calibri" panose="020F0502020204030204"/>
            </a:endParaRPr>
          </a:p>
          <a:p>
            <a:pPr marL="0" indent="0">
              <a:buNone/>
            </a:pPr>
            <a:r>
              <a:rPr lang="pt-BR" dirty="0">
                <a:ea typeface="+mn-lt"/>
                <a:cs typeface="+mn-lt"/>
              </a:rPr>
              <a:t>  entre o mapa de probabilidade previsto e a máscara GT.</a:t>
            </a:r>
          </a:p>
          <a:p>
            <a:pPr marL="0" indent="0">
              <a:buNone/>
            </a:pPr>
            <a:r>
              <a:rPr lang="pt-BR" dirty="0">
                <a:ea typeface="+mn-lt"/>
                <a:cs typeface="+mn-lt"/>
              </a:rPr>
              <a:t>(5) Medida </a:t>
            </a:r>
            <a:r>
              <a:rPr lang="pt-BR" dirty="0" err="1">
                <a:ea typeface="+mn-lt"/>
                <a:cs typeface="+mn-lt"/>
              </a:rPr>
              <a:t>médiamedida</a:t>
            </a:r>
            <a:r>
              <a:rPr lang="pt-BR" dirty="0">
                <a:ea typeface="+mn-lt"/>
                <a:cs typeface="+mn-lt"/>
              </a:rPr>
              <a:t> de alinhamento melhorado </a:t>
            </a:r>
            <a:r>
              <a:rPr lang="pt-BR" dirty="0" err="1">
                <a:ea typeface="+mn-lt"/>
                <a:cs typeface="+mn-lt"/>
              </a:rPr>
              <a:t>Emφ</a:t>
            </a:r>
            <a:r>
              <a:rPr lang="pt-BR" dirty="0">
                <a:ea typeface="+mn-lt"/>
                <a:cs typeface="+mn-lt"/>
              </a:rPr>
              <a:t> considera a semelhança global</a:t>
            </a:r>
            <a:endParaRPr lang="pt-BR" dirty="0">
              <a:ea typeface="Calibri" panose="020F0502020204030204"/>
              <a:cs typeface="Calibri" panose="020F0502020204030204"/>
            </a:endParaRPr>
          </a:p>
          <a:p>
            <a:pPr marL="0" indent="0">
              <a:buNone/>
            </a:pPr>
            <a:r>
              <a:rPr lang="pt-BR" dirty="0">
                <a:ea typeface="+mn-lt"/>
                <a:cs typeface="+mn-lt"/>
              </a:rPr>
              <a:t>e local </a:t>
            </a:r>
            <a:endParaRPr lang="pt-BR">
              <a:cs typeface="Calibri" panose="020F0502020204030204"/>
            </a:endParaRPr>
          </a:p>
        </p:txBody>
      </p:sp>
    </p:spTree>
    <p:extLst>
      <p:ext uri="{BB962C8B-B14F-4D97-AF65-F5344CB8AC3E}">
        <p14:creationId xmlns:p14="http://schemas.microsoft.com/office/powerpoint/2010/main" val="939831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F59AEC-AD46-D065-F767-195BD67A170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FBB76CE-9B12-0E63-CC29-97CCB2BF5DD9}"/>
              </a:ext>
            </a:extLst>
          </p:cNvPr>
          <p:cNvSpPr>
            <a:spLocks noGrp="1"/>
          </p:cNvSpPr>
          <p:nvPr>
            <p:ph type="title"/>
          </p:nvPr>
        </p:nvSpPr>
        <p:spPr/>
        <p:txBody>
          <a:bodyPr/>
          <a:lstStyle/>
          <a:p>
            <a:r>
              <a:rPr lang="pt-BR" dirty="0">
                <a:cs typeface="Calibri Light"/>
              </a:rPr>
              <a:t>Introdução</a:t>
            </a:r>
            <a:endParaRPr lang="pt-BR" dirty="0"/>
          </a:p>
        </p:txBody>
      </p:sp>
      <p:sp>
        <p:nvSpPr>
          <p:cNvPr id="3" name="Espaço Reservado para Conteúdo 2">
            <a:extLst>
              <a:ext uri="{FF2B5EF4-FFF2-40B4-BE49-F238E27FC236}">
                <a16:creationId xmlns:a16="http://schemas.microsoft.com/office/drawing/2014/main" id="{ABAB8386-B52E-AF54-F442-31BFECC98783}"/>
              </a:ext>
            </a:extLst>
          </p:cNvPr>
          <p:cNvSpPr>
            <a:spLocks noGrp="1"/>
          </p:cNvSpPr>
          <p:nvPr>
            <p:ph idx="1"/>
          </p:nvPr>
        </p:nvSpPr>
        <p:spPr>
          <a:xfrm>
            <a:off x="5889524" y="1825624"/>
            <a:ext cx="6194322" cy="4667033"/>
          </a:xfrm>
        </p:spPr>
        <p:txBody>
          <a:bodyPr vert="horz" lIns="91440" tIns="45720" rIns="91440" bIns="45720" rtlCol="0" anchor="t">
            <a:normAutofit/>
          </a:bodyPr>
          <a:lstStyle/>
          <a:p>
            <a:pPr marL="0" indent="0">
              <a:buNone/>
            </a:pPr>
            <a:r>
              <a:rPr lang="pt-BR" dirty="0">
                <a:cs typeface="Calibri" panose="020F0502020204030204"/>
              </a:rPr>
              <a:t>Existem três tipos de segmentação:</a:t>
            </a:r>
          </a:p>
          <a:p>
            <a:r>
              <a:rPr lang="pt-BR" dirty="0"/>
              <a:t>Segmentação semântica: detecta pixels da mesma classe (e.g., pessoas).</a:t>
            </a:r>
            <a:endParaRPr lang="pt-BR">
              <a:cs typeface="Calibri"/>
            </a:endParaRPr>
          </a:p>
          <a:p>
            <a:r>
              <a:rPr lang="pt-BR" dirty="0"/>
              <a:t>Segmentação por instância: detecta pixels de diferentes instâncias de uma classe (e.g., diferentes pessoas).</a:t>
            </a:r>
          </a:p>
          <a:p>
            <a:r>
              <a:rPr lang="pt-BR" dirty="0"/>
              <a:t>Segmentação panóptica: combina as duas anteriores.</a:t>
            </a:r>
          </a:p>
          <a:p>
            <a:pPr marL="0" indent="0">
              <a:buNone/>
            </a:pPr>
            <a:endParaRPr lang="pt-BR" dirty="0">
              <a:cs typeface="Calibri" panose="020F0502020204030204"/>
            </a:endParaRPr>
          </a:p>
        </p:txBody>
      </p:sp>
      <p:pic>
        <p:nvPicPr>
          <p:cNvPr id="1028" name="Picture 4" descr="Image Segmentation: Revolutionizing Computer Vision and Industry  Applications | by Sami Uddin | Medium">
            <a:extLst>
              <a:ext uri="{FF2B5EF4-FFF2-40B4-BE49-F238E27FC236}">
                <a16:creationId xmlns:a16="http://schemas.microsoft.com/office/drawing/2014/main" id="{A12CC07D-A1B9-A68E-85E3-FD5E5042AF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999" y="1946326"/>
            <a:ext cx="5138853" cy="4360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4035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6">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EA8B73C6-6EA4-2D75-7792-2956B4F0FBC6}"/>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2500" kern="1200" dirty="0" err="1">
                <a:latin typeface="+mj-lt"/>
                <a:ea typeface="+mj-ea"/>
                <a:cs typeface="+mj-cs"/>
              </a:rPr>
              <a:t>comparação</a:t>
            </a:r>
            <a:r>
              <a:rPr lang="en-US" sz="2500" kern="1200" dirty="0">
                <a:latin typeface="+mj-lt"/>
                <a:ea typeface="+mj-ea"/>
                <a:cs typeface="+mj-cs"/>
              </a:rPr>
              <a:t> </a:t>
            </a:r>
            <a:r>
              <a:rPr lang="en-US" sz="2500" kern="1200" dirty="0" err="1">
                <a:latin typeface="+mj-lt"/>
                <a:ea typeface="+mj-ea"/>
                <a:cs typeface="+mj-cs"/>
              </a:rPr>
              <a:t>em</a:t>
            </a:r>
            <a:r>
              <a:rPr lang="en-US" sz="2500" kern="1200" dirty="0">
                <a:latin typeface="+mj-lt"/>
                <a:ea typeface="+mj-ea"/>
                <a:cs typeface="+mj-cs"/>
              </a:rPr>
              <a:t> conjuntos de dados de </a:t>
            </a:r>
            <a:r>
              <a:rPr lang="en-US" sz="2500" kern="1200" dirty="0" err="1">
                <a:latin typeface="+mj-lt"/>
                <a:ea typeface="+mj-ea"/>
                <a:cs typeface="+mj-cs"/>
              </a:rPr>
              <a:t>segmentação</a:t>
            </a:r>
            <a:r>
              <a:rPr lang="en-US" sz="2500" kern="1200" dirty="0">
                <a:latin typeface="+mj-lt"/>
                <a:ea typeface="+mj-ea"/>
                <a:cs typeface="+mj-cs"/>
              </a:rPr>
              <a:t> de </a:t>
            </a:r>
            <a:r>
              <a:rPr lang="en-US" sz="2500" dirty="0" err="1"/>
              <a:t>objetos</a:t>
            </a:r>
            <a:r>
              <a:rPr lang="en-US" sz="2500" kern="1200" dirty="0">
                <a:latin typeface="+mj-lt"/>
                <a:ea typeface="+mj-ea"/>
                <a:cs typeface="+mj-cs"/>
              </a:rPr>
              <a:t> </a:t>
            </a:r>
            <a:r>
              <a:rPr lang="en-US" sz="2500" kern="1200" dirty="0" err="1">
                <a:latin typeface="+mj-lt"/>
                <a:ea typeface="+mj-ea"/>
                <a:cs typeface="+mj-cs"/>
              </a:rPr>
              <a:t>salientes</a:t>
            </a:r>
            <a:endParaRPr lang="en-US" sz="2500" kern="1200" dirty="0" err="1">
              <a:latin typeface="+mj-lt"/>
              <a:ea typeface="Calibri Light"/>
              <a:cs typeface="Calibri Light"/>
            </a:endParaRPr>
          </a:p>
        </p:txBody>
      </p:sp>
      <p:pic>
        <p:nvPicPr>
          <p:cNvPr id="10" name="Espaço Reservado para Conteúdo 9" descr="Tabela&#10;&#10;Descrição gerada automaticamente">
            <a:extLst>
              <a:ext uri="{FF2B5EF4-FFF2-40B4-BE49-F238E27FC236}">
                <a16:creationId xmlns:a16="http://schemas.microsoft.com/office/drawing/2014/main" id="{3B42890E-2489-F2D5-2254-34EDF1421151}"/>
              </a:ext>
            </a:extLst>
          </p:cNvPr>
          <p:cNvPicPr>
            <a:picLocks noGrp="1" noChangeAspect="1"/>
          </p:cNvPicPr>
          <p:nvPr>
            <p:ph idx="1"/>
          </p:nvPr>
        </p:nvPicPr>
        <p:blipFill>
          <a:blip r:embed="rId2"/>
          <a:stretch>
            <a:fillRect/>
          </a:stretch>
        </p:blipFill>
        <p:spPr>
          <a:xfrm>
            <a:off x="-1462" y="1621176"/>
            <a:ext cx="12194924" cy="5269527"/>
          </a:xfrm>
          <a:prstGeom prst="rect">
            <a:avLst/>
          </a:prstGeom>
        </p:spPr>
      </p:pic>
    </p:spTree>
    <p:extLst>
      <p:ext uri="{BB962C8B-B14F-4D97-AF65-F5344CB8AC3E}">
        <p14:creationId xmlns:p14="http://schemas.microsoft.com/office/powerpoint/2010/main" val="26806778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A8B73C6-6EA4-2D75-7792-2956B4F0FBC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700" kern="1200" dirty="0" err="1">
                <a:solidFill>
                  <a:schemeClr val="bg1"/>
                </a:solidFill>
                <a:latin typeface="+mj-lt"/>
                <a:ea typeface="+mj-ea"/>
                <a:cs typeface="+mj-cs"/>
              </a:rPr>
              <a:t>comparação</a:t>
            </a:r>
            <a:r>
              <a:rPr lang="en-US" sz="2700" kern="1200" dirty="0">
                <a:solidFill>
                  <a:schemeClr val="bg1"/>
                </a:solidFill>
                <a:latin typeface="+mj-lt"/>
                <a:ea typeface="+mj-ea"/>
                <a:cs typeface="+mj-cs"/>
              </a:rPr>
              <a:t> </a:t>
            </a:r>
            <a:r>
              <a:rPr lang="en-US" sz="2700" kern="1200" dirty="0" err="1">
                <a:solidFill>
                  <a:schemeClr val="bg1"/>
                </a:solidFill>
                <a:latin typeface="+mj-lt"/>
                <a:ea typeface="+mj-ea"/>
                <a:cs typeface="+mj-cs"/>
              </a:rPr>
              <a:t>em</a:t>
            </a:r>
            <a:r>
              <a:rPr lang="en-US" sz="2700" kern="1200" dirty="0">
                <a:solidFill>
                  <a:schemeClr val="bg1"/>
                </a:solidFill>
                <a:latin typeface="+mj-lt"/>
                <a:ea typeface="+mj-ea"/>
                <a:cs typeface="+mj-cs"/>
              </a:rPr>
              <a:t> conjuntos de dados de </a:t>
            </a:r>
            <a:r>
              <a:rPr lang="en-US" sz="2700" kern="1200" dirty="0" err="1">
                <a:solidFill>
                  <a:schemeClr val="bg1"/>
                </a:solidFill>
                <a:latin typeface="+mj-lt"/>
                <a:ea typeface="+mj-ea"/>
                <a:cs typeface="+mj-cs"/>
              </a:rPr>
              <a:t>segmentação</a:t>
            </a:r>
            <a:r>
              <a:rPr lang="en-US" sz="2700" kern="1200" dirty="0">
                <a:solidFill>
                  <a:schemeClr val="bg1"/>
                </a:solidFill>
                <a:latin typeface="+mj-lt"/>
                <a:ea typeface="+mj-ea"/>
                <a:cs typeface="+mj-cs"/>
              </a:rPr>
              <a:t> de </a:t>
            </a:r>
            <a:r>
              <a:rPr lang="en-US" sz="2700" dirty="0" err="1">
                <a:solidFill>
                  <a:schemeClr val="bg1"/>
                </a:solidFill>
              </a:rPr>
              <a:t>objetos</a:t>
            </a:r>
            <a:r>
              <a:rPr lang="en-US" sz="2700" kern="1200" dirty="0">
                <a:solidFill>
                  <a:schemeClr val="bg1"/>
                </a:solidFill>
                <a:latin typeface="+mj-lt"/>
                <a:ea typeface="+mj-ea"/>
                <a:cs typeface="+mj-cs"/>
              </a:rPr>
              <a:t> </a:t>
            </a:r>
            <a:r>
              <a:rPr lang="en-US" sz="2700" kern="1200" dirty="0" err="1">
                <a:solidFill>
                  <a:schemeClr val="bg1"/>
                </a:solidFill>
                <a:latin typeface="+mj-lt"/>
                <a:ea typeface="+mj-ea"/>
                <a:cs typeface="+mj-cs"/>
              </a:rPr>
              <a:t>salientes</a:t>
            </a:r>
            <a:endParaRPr lang="en-US" sz="2700" kern="1200" dirty="0" err="1">
              <a:solidFill>
                <a:schemeClr val="bg1"/>
              </a:solidFill>
              <a:latin typeface="+mj-lt"/>
              <a:ea typeface="Calibri Light"/>
              <a:cs typeface="Calibri Light"/>
            </a:endParaRPr>
          </a:p>
        </p:txBody>
      </p:sp>
      <p:pic>
        <p:nvPicPr>
          <p:cNvPr id="4" name="Espaço Reservado para Conteúdo 3" descr="Uma imagem contendo foto, grama, vaca, quarto&#10;&#10;Descrição gerada automaticamente">
            <a:extLst>
              <a:ext uri="{FF2B5EF4-FFF2-40B4-BE49-F238E27FC236}">
                <a16:creationId xmlns:a16="http://schemas.microsoft.com/office/drawing/2014/main" id="{60AA8569-D8A3-C82E-4111-2923569ADD27}"/>
              </a:ext>
            </a:extLst>
          </p:cNvPr>
          <p:cNvPicPr>
            <a:picLocks noGrp="1" noChangeAspect="1"/>
          </p:cNvPicPr>
          <p:nvPr>
            <p:ph idx="1"/>
          </p:nvPr>
        </p:nvPicPr>
        <p:blipFill>
          <a:blip r:embed="rId2"/>
          <a:stretch>
            <a:fillRect/>
          </a:stretch>
        </p:blipFill>
        <p:spPr>
          <a:xfrm>
            <a:off x="107191" y="1675227"/>
            <a:ext cx="11948681" cy="5127262"/>
          </a:xfrm>
          <a:prstGeom prst="rect">
            <a:avLst/>
          </a:prstGeom>
        </p:spPr>
      </p:pic>
    </p:spTree>
    <p:extLst>
      <p:ext uri="{BB962C8B-B14F-4D97-AF65-F5344CB8AC3E}">
        <p14:creationId xmlns:p14="http://schemas.microsoft.com/office/powerpoint/2010/main" val="36980967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A8B73C6-6EA4-2D75-7792-2956B4F0FBC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700" dirty="0">
                <a:solidFill>
                  <a:schemeClr val="bg1"/>
                </a:solidFill>
                <a:ea typeface="+mj-lt"/>
                <a:cs typeface="+mj-lt"/>
              </a:rPr>
              <a:t>Casos de </a:t>
            </a:r>
            <a:r>
              <a:rPr lang="en-US" sz="2700" dirty="0" err="1">
                <a:solidFill>
                  <a:schemeClr val="bg1"/>
                </a:solidFill>
                <a:ea typeface="+mj-lt"/>
                <a:cs typeface="+mj-lt"/>
              </a:rPr>
              <a:t>falha</a:t>
            </a:r>
            <a:r>
              <a:rPr lang="en-US" sz="2700" dirty="0">
                <a:solidFill>
                  <a:schemeClr val="bg1"/>
                </a:solidFill>
                <a:ea typeface="+mj-lt"/>
                <a:cs typeface="+mj-lt"/>
              </a:rPr>
              <a:t> </a:t>
            </a:r>
            <a:r>
              <a:rPr lang="en-US" sz="2700" kern="1200" dirty="0" err="1">
                <a:solidFill>
                  <a:schemeClr val="bg1"/>
                </a:solidFill>
                <a:ea typeface="+mj-lt"/>
                <a:cs typeface="+mj-lt"/>
              </a:rPr>
              <a:t>em</a:t>
            </a:r>
            <a:r>
              <a:rPr lang="en-US" sz="2700" kern="1200" dirty="0">
                <a:solidFill>
                  <a:schemeClr val="bg1"/>
                </a:solidFill>
                <a:ea typeface="+mj-lt"/>
                <a:cs typeface="+mj-lt"/>
              </a:rPr>
              <a:t> conjuntos de dados de </a:t>
            </a:r>
            <a:r>
              <a:rPr lang="en-US" sz="2700" kern="1200" dirty="0" err="1">
                <a:solidFill>
                  <a:schemeClr val="bg1"/>
                </a:solidFill>
                <a:ea typeface="+mj-lt"/>
                <a:cs typeface="+mj-lt"/>
              </a:rPr>
              <a:t>segmentação</a:t>
            </a:r>
            <a:r>
              <a:rPr lang="en-US" sz="2700" kern="1200" dirty="0">
                <a:solidFill>
                  <a:schemeClr val="bg1"/>
                </a:solidFill>
                <a:ea typeface="+mj-lt"/>
                <a:cs typeface="+mj-lt"/>
              </a:rPr>
              <a:t> de </a:t>
            </a:r>
            <a:r>
              <a:rPr lang="en-US" sz="2700" dirty="0" err="1">
                <a:solidFill>
                  <a:schemeClr val="bg1"/>
                </a:solidFill>
                <a:ea typeface="+mj-lt"/>
                <a:cs typeface="+mj-lt"/>
              </a:rPr>
              <a:t>objetos</a:t>
            </a:r>
            <a:r>
              <a:rPr lang="en-US" sz="2700" kern="1200" dirty="0">
                <a:solidFill>
                  <a:schemeClr val="bg1"/>
                </a:solidFill>
                <a:ea typeface="+mj-lt"/>
                <a:cs typeface="+mj-lt"/>
              </a:rPr>
              <a:t> </a:t>
            </a:r>
            <a:r>
              <a:rPr lang="en-US" sz="2700" kern="1200" dirty="0" err="1">
                <a:solidFill>
                  <a:schemeClr val="bg1"/>
                </a:solidFill>
                <a:ea typeface="+mj-lt"/>
                <a:cs typeface="+mj-lt"/>
              </a:rPr>
              <a:t>salientes</a:t>
            </a:r>
            <a:r>
              <a:rPr lang="en-US" sz="2700" dirty="0">
                <a:solidFill>
                  <a:schemeClr val="bg1"/>
                </a:solidFill>
                <a:ea typeface="+mj-lt"/>
                <a:cs typeface="+mj-lt"/>
              </a:rPr>
              <a:t>.</a:t>
            </a:r>
            <a:endParaRPr lang="pt-BR" dirty="0">
              <a:solidFill>
                <a:schemeClr val="bg1"/>
              </a:solidFill>
              <a:ea typeface="+mj-ea"/>
              <a:cs typeface="+mj-cs"/>
            </a:endParaRPr>
          </a:p>
        </p:txBody>
      </p:sp>
      <p:sp>
        <p:nvSpPr>
          <p:cNvPr id="5" name="Espaço Reservado para Conteúdo 4">
            <a:extLst>
              <a:ext uri="{FF2B5EF4-FFF2-40B4-BE49-F238E27FC236}">
                <a16:creationId xmlns:a16="http://schemas.microsoft.com/office/drawing/2014/main" id="{B204BA46-2057-9E78-8AE7-4C5ADABF37BF}"/>
              </a:ext>
            </a:extLst>
          </p:cNvPr>
          <p:cNvSpPr>
            <a:spLocks noGrp="1"/>
          </p:cNvSpPr>
          <p:nvPr>
            <p:ph idx="1"/>
          </p:nvPr>
        </p:nvSpPr>
        <p:spPr>
          <a:xfrm>
            <a:off x="6201136" y="1825625"/>
            <a:ext cx="5895372" cy="4838241"/>
          </a:xfrm>
        </p:spPr>
        <p:txBody>
          <a:bodyPr vert="horz" lIns="91440" tIns="45720" rIns="91440" bIns="45720" rtlCol="0" anchor="t">
            <a:normAutofit/>
          </a:bodyPr>
          <a:lstStyle/>
          <a:p>
            <a:r>
              <a:rPr lang="pt-BR" dirty="0">
                <a:ea typeface="+mn-lt"/>
                <a:cs typeface="+mn-lt"/>
              </a:rPr>
              <a:t>Por exemplo, o modelo falha por vezes </a:t>
            </a:r>
            <a:r>
              <a:rPr lang="pt-BR" dirty="0" err="1">
                <a:ea typeface="+mn-lt"/>
                <a:cs typeface="+mn-lt"/>
              </a:rPr>
              <a:t>emcenários</a:t>
            </a:r>
            <a:r>
              <a:rPr lang="pt-BR" dirty="0">
                <a:ea typeface="+mn-lt"/>
                <a:cs typeface="+mn-lt"/>
              </a:rPr>
              <a:t> muito complicados, em que parece não haver saliência quando a cena contém múltiplos alvos "salientes" independentes, mas apenas um deles está etiquetado. O  </a:t>
            </a:r>
            <a:r>
              <a:rPr lang="pt-BR" dirty="0" err="1">
                <a:ea typeface="+mn-lt"/>
                <a:cs typeface="+mn-lt"/>
              </a:rPr>
              <a:t>BASNet</a:t>
            </a:r>
            <a:r>
              <a:rPr lang="pt-BR" dirty="0">
                <a:ea typeface="+mn-lt"/>
                <a:cs typeface="+mn-lt"/>
              </a:rPr>
              <a:t> por vezes falha nestes casos devido à falta de capacidade de reconhecer as pequenas diferenças de saliência entre múltiplos alvos ligados.</a:t>
            </a:r>
            <a:endParaRPr lang="pt-BR">
              <a:ea typeface="Calibri"/>
              <a:cs typeface="Calibri"/>
            </a:endParaRPr>
          </a:p>
        </p:txBody>
      </p:sp>
      <p:pic>
        <p:nvPicPr>
          <p:cNvPr id="6" name="Imagem 5">
            <a:extLst>
              <a:ext uri="{FF2B5EF4-FFF2-40B4-BE49-F238E27FC236}">
                <a16:creationId xmlns:a16="http://schemas.microsoft.com/office/drawing/2014/main" id="{0360D81D-4C92-30FB-F35E-62A66453F583}"/>
              </a:ext>
            </a:extLst>
          </p:cNvPr>
          <p:cNvPicPr>
            <a:picLocks noChangeAspect="1"/>
          </p:cNvPicPr>
          <p:nvPr/>
        </p:nvPicPr>
        <p:blipFill>
          <a:blip r:embed="rId2"/>
          <a:stretch>
            <a:fillRect/>
          </a:stretch>
        </p:blipFill>
        <p:spPr>
          <a:xfrm>
            <a:off x="2592" y="2026594"/>
            <a:ext cx="5743575" cy="4676051"/>
          </a:xfrm>
          <a:prstGeom prst="rect">
            <a:avLst/>
          </a:prstGeom>
        </p:spPr>
      </p:pic>
    </p:spTree>
    <p:extLst>
      <p:ext uri="{BB962C8B-B14F-4D97-AF65-F5344CB8AC3E}">
        <p14:creationId xmlns:p14="http://schemas.microsoft.com/office/powerpoint/2010/main" val="7290001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6">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EA8B73C6-6EA4-2D75-7792-2956B4F0FBC6}"/>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2500" kern="1200" dirty="0" err="1">
                <a:latin typeface="+mj-lt"/>
                <a:ea typeface="+mj-ea"/>
                <a:cs typeface="+mj-cs"/>
              </a:rPr>
              <a:t>comparação</a:t>
            </a:r>
            <a:r>
              <a:rPr lang="en-US" sz="2500" kern="1200" dirty="0">
                <a:latin typeface="+mj-lt"/>
                <a:ea typeface="+mj-ea"/>
                <a:cs typeface="+mj-cs"/>
              </a:rPr>
              <a:t> </a:t>
            </a:r>
            <a:r>
              <a:rPr lang="en-US" sz="2500" kern="1200" dirty="0" err="1">
                <a:latin typeface="+mj-lt"/>
                <a:ea typeface="+mj-ea"/>
                <a:cs typeface="+mj-cs"/>
              </a:rPr>
              <a:t>em</a:t>
            </a:r>
            <a:r>
              <a:rPr lang="en-US" sz="2500" kern="1200" dirty="0">
                <a:latin typeface="+mj-lt"/>
                <a:ea typeface="+mj-ea"/>
                <a:cs typeface="+mj-cs"/>
              </a:rPr>
              <a:t> conjuntos de dados de </a:t>
            </a:r>
            <a:r>
              <a:rPr lang="en-US" sz="2500" kern="1200" dirty="0" err="1">
                <a:latin typeface="+mj-lt"/>
                <a:ea typeface="+mj-ea"/>
                <a:cs typeface="+mj-cs"/>
              </a:rPr>
              <a:t>segmentação</a:t>
            </a:r>
            <a:r>
              <a:rPr lang="en-US" sz="2500" kern="1200" dirty="0">
                <a:latin typeface="+mj-lt"/>
                <a:ea typeface="+mj-ea"/>
                <a:cs typeface="+mj-cs"/>
              </a:rPr>
              <a:t> de </a:t>
            </a:r>
            <a:r>
              <a:rPr lang="en-US" sz="2500"/>
              <a:t>objetos</a:t>
            </a:r>
            <a:r>
              <a:rPr lang="en-US" sz="2500" kern="1200" dirty="0">
                <a:latin typeface="+mj-lt"/>
                <a:ea typeface="+mj-ea"/>
                <a:cs typeface="+mj-cs"/>
              </a:rPr>
              <a:t> </a:t>
            </a:r>
            <a:r>
              <a:rPr lang="en-US" sz="2500" dirty="0" err="1"/>
              <a:t>camouflageado</a:t>
            </a:r>
            <a:endParaRPr lang="en-US" sz="2500" kern="1200" dirty="0" err="1">
              <a:latin typeface="+mj-lt"/>
              <a:ea typeface="Calibri Light"/>
              <a:cs typeface="Calibri Light"/>
            </a:endParaRPr>
          </a:p>
        </p:txBody>
      </p:sp>
      <p:pic>
        <p:nvPicPr>
          <p:cNvPr id="5" name="Espaço Reservado para Conteúdo 4" descr="Tela de computador com texto preto sobre fundo branco&#10;&#10;Descrição gerada automaticamente">
            <a:extLst>
              <a:ext uri="{FF2B5EF4-FFF2-40B4-BE49-F238E27FC236}">
                <a16:creationId xmlns:a16="http://schemas.microsoft.com/office/drawing/2014/main" id="{BBEEAA7E-44F9-7847-E71A-37EBE9159E90}"/>
              </a:ext>
            </a:extLst>
          </p:cNvPr>
          <p:cNvPicPr>
            <a:picLocks noGrp="1" noChangeAspect="1"/>
          </p:cNvPicPr>
          <p:nvPr>
            <p:ph idx="1"/>
          </p:nvPr>
        </p:nvPicPr>
        <p:blipFill>
          <a:blip r:embed="rId2"/>
          <a:stretch>
            <a:fillRect/>
          </a:stretch>
        </p:blipFill>
        <p:spPr>
          <a:xfrm>
            <a:off x="57874" y="1585476"/>
            <a:ext cx="12056961" cy="5217460"/>
          </a:xfrm>
        </p:spPr>
      </p:pic>
    </p:spTree>
    <p:extLst>
      <p:ext uri="{BB962C8B-B14F-4D97-AF65-F5344CB8AC3E}">
        <p14:creationId xmlns:p14="http://schemas.microsoft.com/office/powerpoint/2010/main" val="13631570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A8B73C6-6EA4-2D75-7792-2956B4F0FBC6}"/>
              </a:ext>
            </a:extLst>
          </p:cNvPr>
          <p:cNvSpPr>
            <a:spLocks noGrp="1"/>
          </p:cNvSpPr>
          <p:nvPr>
            <p:ph type="title"/>
          </p:nvPr>
        </p:nvSpPr>
        <p:spPr>
          <a:xfrm>
            <a:off x="556532" y="643467"/>
            <a:ext cx="11210925" cy="744836"/>
          </a:xfrm>
        </p:spPr>
        <p:txBody>
          <a:bodyPr vert="horz" lIns="91440" tIns="45720" rIns="91440" bIns="45720" rtlCol="0" anchor="ctr">
            <a:normAutofit fontScale="90000"/>
          </a:bodyPr>
          <a:lstStyle/>
          <a:p>
            <a:pPr algn="ctr"/>
            <a:r>
              <a:rPr lang="en-US" sz="2700" kern="1200" dirty="0" err="1">
                <a:solidFill>
                  <a:schemeClr val="bg1"/>
                </a:solidFill>
                <a:latin typeface="+mj-lt"/>
                <a:ea typeface="+mj-ea"/>
                <a:cs typeface="+mj-cs"/>
              </a:rPr>
              <a:t>comparação</a:t>
            </a:r>
            <a:r>
              <a:rPr lang="en-US" sz="2700" kern="1200" dirty="0">
                <a:solidFill>
                  <a:schemeClr val="bg1"/>
                </a:solidFill>
                <a:latin typeface="+mj-lt"/>
                <a:ea typeface="+mj-ea"/>
                <a:cs typeface="+mj-cs"/>
              </a:rPr>
              <a:t> </a:t>
            </a:r>
            <a:r>
              <a:rPr lang="en-US" sz="2700" kern="1200" dirty="0" err="1">
                <a:solidFill>
                  <a:schemeClr val="bg1"/>
                </a:solidFill>
                <a:latin typeface="+mj-lt"/>
                <a:ea typeface="+mj-ea"/>
                <a:cs typeface="+mj-cs"/>
              </a:rPr>
              <a:t>em</a:t>
            </a:r>
            <a:r>
              <a:rPr lang="en-US" sz="2700" kern="1200" dirty="0">
                <a:solidFill>
                  <a:schemeClr val="bg1"/>
                </a:solidFill>
                <a:latin typeface="+mj-lt"/>
                <a:ea typeface="+mj-ea"/>
                <a:cs typeface="+mj-cs"/>
              </a:rPr>
              <a:t> conjuntos de dados de </a:t>
            </a:r>
            <a:r>
              <a:rPr lang="en-US" sz="2700" kern="1200" dirty="0" err="1">
                <a:solidFill>
                  <a:schemeClr val="bg1"/>
                </a:solidFill>
                <a:latin typeface="+mj-lt"/>
                <a:ea typeface="+mj-ea"/>
                <a:cs typeface="+mj-cs"/>
              </a:rPr>
              <a:t>segmentação</a:t>
            </a:r>
            <a:r>
              <a:rPr lang="en-US" sz="2700" kern="1200" dirty="0">
                <a:solidFill>
                  <a:schemeClr val="bg1"/>
                </a:solidFill>
                <a:latin typeface="+mj-lt"/>
                <a:ea typeface="+mj-ea"/>
                <a:cs typeface="+mj-cs"/>
              </a:rPr>
              <a:t> de </a:t>
            </a:r>
            <a:r>
              <a:rPr lang="en-US" sz="2700" dirty="0" err="1">
                <a:solidFill>
                  <a:schemeClr val="bg1"/>
                </a:solidFill>
              </a:rPr>
              <a:t>objetos</a:t>
            </a:r>
            <a:r>
              <a:rPr lang="en-US" sz="2700" kern="1200" dirty="0">
                <a:solidFill>
                  <a:schemeClr val="bg1"/>
                </a:solidFill>
                <a:latin typeface="+mj-lt"/>
                <a:ea typeface="+mj-ea"/>
                <a:cs typeface="+mj-cs"/>
              </a:rPr>
              <a:t> </a:t>
            </a:r>
            <a:r>
              <a:rPr lang="en-US" sz="2700" dirty="0" err="1">
                <a:solidFill>
                  <a:schemeClr val="bg1"/>
                </a:solidFill>
              </a:rPr>
              <a:t>camouflageados</a:t>
            </a:r>
            <a:endParaRPr lang="en-US" sz="2700" kern="1200" dirty="0" err="1">
              <a:solidFill>
                <a:schemeClr val="bg1"/>
              </a:solidFill>
              <a:latin typeface="+mj-lt"/>
              <a:ea typeface="Calibri Light"/>
              <a:cs typeface="Calibri Light"/>
            </a:endParaRPr>
          </a:p>
        </p:txBody>
      </p:sp>
      <p:pic>
        <p:nvPicPr>
          <p:cNvPr id="6" name="Espaço Reservado para Conteúdo 5" descr="Uma imagem contendo Padrão do plano de fundo&#10;&#10;Descrição gerada automaticamente">
            <a:extLst>
              <a:ext uri="{FF2B5EF4-FFF2-40B4-BE49-F238E27FC236}">
                <a16:creationId xmlns:a16="http://schemas.microsoft.com/office/drawing/2014/main" id="{7A23CF5D-AFE2-4075-2B27-633DB2C2F344}"/>
              </a:ext>
            </a:extLst>
          </p:cNvPr>
          <p:cNvPicPr>
            <a:picLocks noGrp="1" noChangeAspect="1"/>
          </p:cNvPicPr>
          <p:nvPr>
            <p:ph idx="1"/>
          </p:nvPr>
        </p:nvPicPr>
        <p:blipFill>
          <a:blip r:embed="rId2"/>
          <a:stretch>
            <a:fillRect/>
          </a:stretch>
        </p:blipFill>
        <p:spPr>
          <a:xfrm>
            <a:off x="1" y="1494731"/>
            <a:ext cx="12191998" cy="5360366"/>
          </a:xfrm>
        </p:spPr>
      </p:pic>
    </p:spTree>
    <p:extLst>
      <p:ext uri="{BB962C8B-B14F-4D97-AF65-F5344CB8AC3E}">
        <p14:creationId xmlns:p14="http://schemas.microsoft.com/office/powerpoint/2010/main" val="14146966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A8B73C6-6EA4-2D75-7792-2956B4F0FBC6}"/>
              </a:ext>
            </a:extLst>
          </p:cNvPr>
          <p:cNvSpPr>
            <a:spLocks noGrp="1"/>
          </p:cNvSpPr>
          <p:nvPr>
            <p:ph type="title"/>
          </p:nvPr>
        </p:nvSpPr>
        <p:spPr>
          <a:xfrm>
            <a:off x="556532" y="643467"/>
            <a:ext cx="11210925" cy="744836"/>
          </a:xfrm>
        </p:spPr>
        <p:txBody>
          <a:bodyPr vert="horz" lIns="91440" tIns="45720" rIns="91440" bIns="45720" rtlCol="0" anchor="ctr">
            <a:normAutofit fontScale="90000"/>
          </a:bodyPr>
          <a:lstStyle/>
          <a:p>
            <a:pPr algn="ctr"/>
            <a:r>
              <a:rPr lang="en-US" sz="2700" dirty="0">
                <a:solidFill>
                  <a:schemeClr val="bg1"/>
                </a:solidFill>
                <a:ea typeface="+mj-lt"/>
                <a:cs typeface="+mj-lt"/>
              </a:rPr>
              <a:t>Casos de </a:t>
            </a:r>
            <a:r>
              <a:rPr lang="en-US" sz="2700" dirty="0" err="1">
                <a:solidFill>
                  <a:schemeClr val="bg1"/>
                </a:solidFill>
                <a:ea typeface="+mj-lt"/>
                <a:cs typeface="+mj-lt"/>
              </a:rPr>
              <a:t>falha</a:t>
            </a:r>
            <a:r>
              <a:rPr lang="en-US" sz="2700" dirty="0">
                <a:solidFill>
                  <a:schemeClr val="bg1"/>
                </a:solidFill>
                <a:ea typeface="+mj-lt"/>
                <a:cs typeface="+mj-lt"/>
              </a:rPr>
              <a:t> </a:t>
            </a:r>
            <a:r>
              <a:rPr lang="en-US" sz="2700" kern="1200" dirty="0" err="1">
                <a:solidFill>
                  <a:schemeClr val="bg1"/>
                </a:solidFill>
                <a:ea typeface="+mj-lt"/>
                <a:cs typeface="+mj-lt"/>
              </a:rPr>
              <a:t>em</a:t>
            </a:r>
            <a:r>
              <a:rPr lang="en-US" sz="2700" kern="1200" dirty="0">
                <a:solidFill>
                  <a:schemeClr val="bg1"/>
                </a:solidFill>
                <a:ea typeface="+mj-lt"/>
                <a:cs typeface="+mj-lt"/>
              </a:rPr>
              <a:t> conjuntos de dados de </a:t>
            </a:r>
            <a:r>
              <a:rPr lang="en-US" sz="2700" kern="1200" dirty="0" err="1">
                <a:solidFill>
                  <a:schemeClr val="bg1"/>
                </a:solidFill>
                <a:ea typeface="+mj-lt"/>
                <a:cs typeface="+mj-lt"/>
              </a:rPr>
              <a:t>segmentação</a:t>
            </a:r>
            <a:r>
              <a:rPr lang="en-US" sz="2700" kern="1200" dirty="0">
                <a:solidFill>
                  <a:schemeClr val="bg1"/>
                </a:solidFill>
                <a:ea typeface="+mj-lt"/>
                <a:cs typeface="+mj-lt"/>
              </a:rPr>
              <a:t> de </a:t>
            </a:r>
            <a:r>
              <a:rPr lang="en-US" sz="2700" dirty="0" err="1">
                <a:solidFill>
                  <a:schemeClr val="bg1"/>
                </a:solidFill>
                <a:ea typeface="+mj-lt"/>
                <a:cs typeface="+mj-lt"/>
              </a:rPr>
              <a:t>objetos</a:t>
            </a:r>
            <a:r>
              <a:rPr lang="en-US" sz="2700" dirty="0">
                <a:solidFill>
                  <a:schemeClr val="bg1"/>
                </a:solidFill>
                <a:ea typeface="+mj-lt"/>
                <a:cs typeface="+mj-lt"/>
              </a:rPr>
              <a:t> </a:t>
            </a:r>
            <a:r>
              <a:rPr lang="en-US" sz="2700" dirty="0" err="1">
                <a:solidFill>
                  <a:schemeClr val="bg1"/>
                </a:solidFill>
                <a:ea typeface="+mj-lt"/>
                <a:cs typeface="+mj-lt"/>
              </a:rPr>
              <a:t>camouflageado</a:t>
            </a:r>
            <a:r>
              <a:rPr lang="en-US" sz="2700" dirty="0">
                <a:solidFill>
                  <a:schemeClr val="bg1"/>
                </a:solidFill>
                <a:ea typeface="+mj-lt"/>
                <a:cs typeface="+mj-lt"/>
              </a:rPr>
              <a:t>.</a:t>
            </a:r>
            <a:endParaRPr lang="pt-BR" dirty="0">
              <a:solidFill>
                <a:schemeClr val="bg1"/>
              </a:solidFill>
              <a:ea typeface="+mj-ea"/>
              <a:cs typeface="+mj-cs"/>
            </a:endParaRPr>
          </a:p>
        </p:txBody>
      </p:sp>
      <p:sp>
        <p:nvSpPr>
          <p:cNvPr id="5" name="Espaço Reservado para Conteúdo 4">
            <a:extLst>
              <a:ext uri="{FF2B5EF4-FFF2-40B4-BE49-F238E27FC236}">
                <a16:creationId xmlns:a16="http://schemas.microsoft.com/office/drawing/2014/main" id="{B204BA46-2057-9E78-8AE7-4C5ADABF37BF}"/>
              </a:ext>
            </a:extLst>
          </p:cNvPr>
          <p:cNvSpPr>
            <a:spLocks noGrp="1"/>
          </p:cNvSpPr>
          <p:nvPr>
            <p:ph idx="1"/>
          </p:nvPr>
        </p:nvSpPr>
        <p:spPr>
          <a:xfrm>
            <a:off x="5767086" y="1825625"/>
            <a:ext cx="6329422" cy="4650351"/>
          </a:xfrm>
        </p:spPr>
        <p:txBody>
          <a:bodyPr vert="horz" lIns="91440" tIns="45720" rIns="91440" bIns="45720" rtlCol="0" anchor="t">
            <a:normAutofit fontScale="92500" lnSpcReduction="10000"/>
          </a:bodyPr>
          <a:lstStyle/>
          <a:p>
            <a:r>
              <a:rPr lang="pt-BR" dirty="0">
                <a:ea typeface="+mn-lt"/>
                <a:cs typeface="+mn-lt"/>
              </a:rPr>
              <a:t>Embora a </a:t>
            </a:r>
            <a:r>
              <a:rPr lang="pt-BR" dirty="0" err="1">
                <a:ea typeface="+mn-lt"/>
                <a:cs typeface="+mn-lt"/>
              </a:rPr>
              <a:t>BASNet</a:t>
            </a:r>
            <a:r>
              <a:rPr lang="pt-BR" dirty="0">
                <a:ea typeface="+mn-lt"/>
                <a:cs typeface="+mn-lt"/>
              </a:rPr>
              <a:t> tenha um desempenho superior ao de outros modelos de segmentação de </a:t>
            </a:r>
            <a:r>
              <a:rPr lang="pt-BR" dirty="0" err="1">
                <a:ea typeface="+mn-lt"/>
                <a:cs typeface="+mn-lt"/>
              </a:rPr>
              <a:t>objectos</a:t>
            </a:r>
            <a:r>
              <a:rPr lang="pt-BR" dirty="0">
                <a:ea typeface="+mn-lt"/>
                <a:cs typeface="+mn-lt"/>
              </a:rPr>
              <a:t> camuflados (COS) e raramente produza resultados completamente </a:t>
            </a:r>
            <a:r>
              <a:rPr lang="pt-BR" dirty="0" err="1">
                <a:ea typeface="+mn-lt"/>
                <a:cs typeface="+mn-lt"/>
              </a:rPr>
              <a:t>incorrectos</a:t>
            </a:r>
            <a:r>
              <a:rPr lang="pt-BR" dirty="0">
                <a:ea typeface="+mn-lt"/>
                <a:cs typeface="+mn-lt"/>
              </a:rPr>
              <a:t>, existem ainda algumas previsões falsas negativas e falsos positivos em muitos dos casos de COS. É de notar que outros modelos têm normalmente resultados iguais ou mesmo piores nestes casos difíceis. Embora estes casos de falha possam não ter um grande impacto nas métricas de avaliação, de alguma forma limitam as aplicações e degradam a experiência dos utilizadores.</a:t>
            </a:r>
          </a:p>
        </p:txBody>
      </p:sp>
      <p:pic>
        <p:nvPicPr>
          <p:cNvPr id="3" name="Imagem 2" descr="Uma imagem contendo Logotipo&#10;&#10;Descrição gerada automaticamente">
            <a:extLst>
              <a:ext uri="{FF2B5EF4-FFF2-40B4-BE49-F238E27FC236}">
                <a16:creationId xmlns:a16="http://schemas.microsoft.com/office/drawing/2014/main" id="{835673A8-E3C1-B2F7-4134-B295C86E8127}"/>
              </a:ext>
            </a:extLst>
          </p:cNvPr>
          <p:cNvPicPr>
            <a:picLocks noChangeAspect="1"/>
          </p:cNvPicPr>
          <p:nvPr/>
        </p:nvPicPr>
        <p:blipFill>
          <a:blip r:embed="rId2"/>
          <a:stretch>
            <a:fillRect/>
          </a:stretch>
        </p:blipFill>
        <p:spPr>
          <a:xfrm>
            <a:off x="41053" y="2029910"/>
            <a:ext cx="5724525" cy="4640483"/>
          </a:xfrm>
          <a:prstGeom prst="rect">
            <a:avLst/>
          </a:prstGeom>
        </p:spPr>
      </p:pic>
    </p:spTree>
    <p:extLst>
      <p:ext uri="{BB962C8B-B14F-4D97-AF65-F5344CB8AC3E}">
        <p14:creationId xmlns:p14="http://schemas.microsoft.com/office/powerpoint/2010/main" val="31345260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5BFA48-8126-C79B-CC2D-66678C41011F}"/>
              </a:ext>
            </a:extLst>
          </p:cNvPr>
          <p:cNvSpPr>
            <a:spLocks noGrp="1"/>
          </p:cNvSpPr>
          <p:nvPr>
            <p:ph type="title"/>
          </p:nvPr>
        </p:nvSpPr>
        <p:spPr/>
        <p:txBody>
          <a:bodyPr/>
          <a:lstStyle/>
          <a:p>
            <a:r>
              <a:rPr lang="pt-BR" dirty="0"/>
              <a:t>Vantagens</a:t>
            </a:r>
          </a:p>
        </p:txBody>
      </p:sp>
      <p:sp>
        <p:nvSpPr>
          <p:cNvPr id="3" name="Espaço Reservado para Conteúdo 2">
            <a:extLst>
              <a:ext uri="{FF2B5EF4-FFF2-40B4-BE49-F238E27FC236}">
                <a16:creationId xmlns:a16="http://schemas.microsoft.com/office/drawing/2014/main" id="{23FEC188-1BD1-4EA9-1254-35A11935FA5B}"/>
              </a:ext>
            </a:extLst>
          </p:cNvPr>
          <p:cNvSpPr>
            <a:spLocks noGrp="1"/>
          </p:cNvSpPr>
          <p:nvPr>
            <p:ph idx="1"/>
          </p:nvPr>
        </p:nvSpPr>
        <p:spPr>
          <a:xfrm>
            <a:off x="138830" y="1345460"/>
            <a:ext cx="11787698" cy="5512539"/>
          </a:xfrm>
        </p:spPr>
        <p:txBody>
          <a:bodyPr vert="horz" lIns="91440" tIns="45720" rIns="91440" bIns="45720" rtlCol="0" anchor="t">
            <a:normAutofit/>
          </a:bodyPr>
          <a:lstStyle/>
          <a:p>
            <a:r>
              <a:rPr lang="pt-BR" sz="2600" dirty="0">
                <a:ea typeface="+mn-lt"/>
                <a:cs typeface="+mn-lt"/>
              </a:rPr>
              <a:t>Segmentação de Alta Precisão: O </a:t>
            </a:r>
            <a:r>
              <a:rPr lang="pt-BR" sz="2600" dirty="0" err="1">
                <a:ea typeface="+mn-lt"/>
                <a:cs typeface="+mn-lt"/>
              </a:rPr>
              <a:t>BASNet</a:t>
            </a:r>
            <a:r>
              <a:rPr lang="pt-BR" sz="2600" dirty="0">
                <a:ea typeface="+mn-lt"/>
                <a:cs typeface="+mn-lt"/>
              </a:rPr>
              <a:t> é capaz de segmentar objetos em imagens com alta precisão, preservando detalhes finos e mantendo bordas nítidas, o que é crucial em muitas aplicações, como segmentação de objetos em imagens médicas ou detecção de objetos em cenas complexas.</a:t>
            </a:r>
          </a:p>
          <a:p>
            <a:r>
              <a:rPr lang="pt-BR" sz="2600" dirty="0">
                <a:ea typeface="+mn-lt"/>
                <a:cs typeface="+mn-lt"/>
              </a:rPr>
              <a:t>Refinamento de Segmentação: Com o módulo de refinamento residual (RRM), o </a:t>
            </a:r>
            <a:r>
              <a:rPr lang="pt-BR" sz="2600" dirty="0" err="1">
                <a:ea typeface="+mn-lt"/>
                <a:cs typeface="+mn-lt"/>
              </a:rPr>
              <a:t>BASNet</a:t>
            </a:r>
            <a:r>
              <a:rPr lang="pt-BR" sz="2600" dirty="0">
                <a:ea typeface="+mn-lt"/>
                <a:cs typeface="+mn-lt"/>
              </a:rPr>
              <a:t> pode melhorar ainda mais a precisão da segmentação, refinando a máscara de segmentação inicial para obter resultados mais precisos.</a:t>
            </a:r>
          </a:p>
          <a:p>
            <a:r>
              <a:rPr lang="pt-BR" sz="2600" dirty="0">
                <a:ea typeface="+mn-lt"/>
                <a:cs typeface="+mn-lt"/>
              </a:rPr>
              <a:t>Desempenho Equilibrado: O </a:t>
            </a:r>
            <a:r>
              <a:rPr lang="pt-BR" sz="2600" err="1">
                <a:ea typeface="+mn-lt"/>
                <a:cs typeface="+mn-lt"/>
              </a:rPr>
              <a:t>BASNet</a:t>
            </a:r>
            <a:r>
              <a:rPr lang="pt-BR" sz="2600" dirty="0">
                <a:ea typeface="+mn-lt"/>
                <a:cs typeface="+mn-lt"/>
              </a:rPr>
              <a:t> combina várias técnicas, como perda de entropia cruzada binária, índice de similaridade estrutural (SSIM) e perda de </a:t>
            </a:r>
            <a:r>
              <a:rPr lang="pt-BR" sz="2600" err="1">
                <a:ea typeface="+mn-lt"/>
                <a:cs typeface="+mn-lt"/>
              </a:rPr>
              <a:t>Jaccard</a:t>
            </a:r>
            <a:r>
              <a:rPr lang="pt-BR" sz="2600" dirty="0">
                <a:ea typeface="+mn-lt"/>
                <a:cs typeface="+mn-lt"/>
              </a:rPr>
              <a:t> (</a:t>
            </a:r>
            <a:r>
              <a:rPr lang="pt-BR" sz="2600" err="1">
                <a:ea typeface="+mn-lt"/>
                <a:cs typeface="+mn-lt"/>
              </a:rPr>
              <a:t>IoU</a:t>
            </a:r>
            <a:r>
              <a:rPr lang="pt-BR" sz="2600" dirty="0">
                <a:ea typeface="+mn-lt"/>
                <a:cs typeface="+mn-lt"/>
              </a:rPr>
              <a:t>), para alcançar um equilíbrio entre a precisão da segmentação e a suavidade da máscara de segmentação.</a:t>
            </a:r>
          </a:p>
          <a:p>
            <a:r>
              <a:rPr lang="pt-BR" sz="2600" dirty="0">
                <a:ea typeface="+mn-lt"/>
                <a:cs typeface="+mn-lt"/>
              </a:rPr>
              <a:t>Generalização: O </a:t>
            </a:r>
            <a:r>
              <a:rPr lang="pt-BR" sz="2600" err="1">
                <a:ea typeface="+mn-lt"/>
                <a:cs typeface="+mn-lt"/>
              </a:rPr>
              <a:t>BASNet</a:t>
            </a:r>
            <a:r>
              <a:rPr lang="pt-BR" sz="2600" dirty="0">
                <a:ea typeface="+mn-lt"/>
                <a:cs typeface="+mn-lt"/>
              </a:rPr>
              <a:t> é projetado para segmentação de imagens em geral e pode ser aplicado a uma ampla gama de domínios, desde segmentação de objetos em fotografias naturais até segmentação de imagens médicas.</a:t>
            </a:r>
          </a:p>
          <a:p>
            <a:endParaRPr lang="pt-BR" sz="2600" dirty="0">
              <a:ea typeface="+mn-lt"/>
              <a:cs typeface="+mn-lt"/>
            </a:endParaRPr>
          </a:p>
        </p:txBody>
      </p:sp>
    </p:spTree>
    <p:extLst>
      <p:ext uri="{BB962C8B-B14F-4D97-AF65-F5344CB8AC3E}">
        <p14:creationId xmlns:p14="http://schemas.microsoft.com/office/powerpoint/2010/main" val="2516237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5BFA48-8126-C79B-CC2D-66678C41011F}"/>
              </a:ext>
            </a:extLst>
          </p:cNvPr>
          <p:cNvSpPr>
            <a:spLocks noGrp="1"/>
          </p:cNvSpPr>
          <p:nvPr>
            <p:ph type="title"/>
          </p:nvPr>
        </p:nvSpPr>
        <p:spPr/>
        <p:txBody>
          <a:bodyPr/>
          <a:lstStyle/>
          <a:p>
            <a:r>
              <a:rPr lang="pt-BR" dirty="0"/>
              <a:t>Desvantagens</a:t>
            </a:r>
          </a:p>
        </p:txBody>
      </p:sp>
      <p:sp>
        <p:nvSpPr>
          <p:cNvPr id="3" name="Espaço Reservado para Conteúdo 2">
            <a:extLst>
              <a:ext uri="{FF2B5EF4-FFF2-40B4-BE49-F238E27FC236}">
                <a16:creationId xmlns:a16="http://schemas.microsoft.com/office/drawing/2014/main" id="{23FEC188-1BD1-4EA9-1254-35A11935FA5B}"/>
              </a:ext>
            </a:extLst>
          </p:cNvPr>
          <p:cNvSpPr>
            <a:spLocks noGrp="1"/>
          </p:cNvSpPr>
          <p:nvPr>
            <p:ph idx="1"/>
          </p:nvPr>
        </p:nvSpPr>
        <p:spPr>
          <a:xfrm>
            <a:off x="431104" y="1324583"/>
            <a:ext cx="11495424" cy="5533416"/>
          </a:xfrm>
        </p:spPr>
        <p:txBody>
          <a:bodyPr vert="horz" lIns="91440" tIns="45720" rIns="91440" bIns="45720" rtlCol="0" anchor="t">
            <a:normAutofit fontScale="92500" lnSpcReduction="20000"/>
          </a:bodyPr>
          <a:lstStyle/>
          <a:p>
            <a:r>
              <a:rPr lang="pt-BR" sz="2600" dirty="0">
                <a:ea typeface="+mn-lt"/>
                <a:cs typeface="+mn-lt"/>
              </a:rPr>
              <a:t>Complexidade Computacional: Devido à sua arquitetura complexa e ao uso de técnicas como convoluções profundas e blocos residuais, o </a:t>
            </a:r>
            <a:r>
              <a:rPr lang="pt-BR" sz="2600" err="1">
                <a:ea typeface="+mn-lt"/>
                <a:cs typeface="+mn-lt"/>
              </a:rPr>
              <a:t>BASNet</a:t>
            </a:r>
            <a:r>
              <a:rPr lang="pt-BR" sz="2600" dirty="0">
                <a:ea typeface="+mn-lt"/>
                <a:cs typeface="+mn-lt"/>
              </a:rPr>
              <a:t> pode exigir recursos computacionais significativos durante o treinamento e a inferência, especialmente ao segmentar imagens de alta resolução.</a:t>
            </a:r>
          </a:p>
          <a:p>
            <a:r>
              <a:rPr lang="pt-BR" sz="2600" dirty="0">
                <a:ea typeface="+mn-lt"/>
                <a:cs typeface="+mn-lt"/>
              </a:rPr>
              <a:t>Requisitos de Dados de Treinamento: Como muitas redes neurais profundas, o </a:t>
            </a:r>
            <a:r>
              <a:rPr lang="pt-BR" sz="2600" err="1">
                <a:ea typeface="+mn-lt"/>
                <a:cs typeface="+mn-lt"/>
              </a:rPr>
              <a:t>BASNet</a:t>
            </a:r>
            <a:r>
              <a:rPr lang="pt-BR" sz="2600" dirty="0">
                <a:ea typeface="+mn-lt"/>
                <a:cs typeface="+mn-lt"/>
              </a:rPr>
              <a:t> requer grandes volumes de dados de treinamento anotados para alcançar seu potencial máximo. Coletar e rotular esses dados pode ser um processo trabalhoso e caro.</a:t>
            </a:r>
          </a:p>
          <a:p>
            <a:r>
              <a:rPr lang="pt-BR" sz="2600" err="1">
                <a:ea typeface="+mn-lt"/>
                <a:cs typeface="+mn-lt"/>
              </a:rPr>
              <a:t>Interpretabilidade</a:t>
            </a:r>
            <a:r>
              <a:rPr lang="pt-BR" sz="2600" dirty="0">
                <a:ea typeface="+mn-lt"/>
                <a:cs typeface="+mn-lt"/>
              </a:rPr>
              <a:t> Limitada: Devido à complexidade da arquitetura e ao uso de camadas </a:t>
            </a:r>
            <a:r>
              <a:rPr lang="pt-BR" sz="2600" err="1">
                <a:ea typeface="+mn-lt"/>
                <a:cs typeface="+mn-lt"/>
              </a:rPr>
              <a:t>convolucionais</a:t>
            </a:r>
            <a:r>
              <a:rPr lang="pt-BR" sz="2600" dirty="0">
                <a:ea typeface="+mn-lt"/>
                <a:cs typeface="+mn-lt"/>
              </a:rPr>
              <a:t> profundas, a </a:t>
            </a:r>
            <a:r>
              <a:rPr lang="pt-BR" sz="2600" err="1">
                <a:ea typeface="+mn-lt"/>
                <a:cs typeface="+mn-lt"/>
              </a:rPr>
              <a:t>interpretabilidade</a:t>
            </a:r>
            <a:r>
              <a:rPr lang="pt-BR" sz="2600" dirty="0">
                <a:ea typeface="+mn-lt"/>
                <a:cs typeface="+mn-lt"/>
              </a:rPr>
              <a:t> do </a:t>
            </a:r>
            <a:r>
              <a:rPr lang="pt-BR" sz="2600" err="1">
                <a:ea typeface="+mn-lt"/>
                <a:cs typeface="+mn-lt"/>
              </a:rPr>
              <a:t>BASNet</a:t>
            </a:r>
            <a:r>
              <a:rPr lang="pt-BR" sz="2600" dirty="0">
                <a:ea typeface="+mn-lt"/>
                <a:cs typeface="+mn-lt"/>
              </a:rPr>
              <a:t> pode ser limitada. Isso significa que entender exatamente como e por que a rede toma suas decisões pode ser desafiador.</a:t>
            </a:r>
          </a:p>
          <a:p>
            <a:r>
              <a:rPr lang="pt-BR" sz="2600" dirty="0">
                <a:ea typeface="+mn-lt"/>
                <a:cs typeface="+mn-lt"/>
              </a:rPr>
              <a:t>Sensibilidade a </a:t>
            </a:r>
            <a:r>
              <a:rPr lang="pt-BR" sz="2600" err="1">
                <a:ea typeface="+mn-lt"/>
                <a:cs typeface="+mn-lt"/>
              </a:rPr>
              <a:t>Hiperparâmetros</a:t>
            </a:r>
            <a:r>
              <a:rPr lang="pt-BR" sz="2600" dirty="0">
                <a:ea typeface="+mn-lt"/>
                <a:cs typeface="+mn-lt"/>
              </a:rPr>
              <a:t>: O desempenho do </a:t>
            </a:r>
            <a:r>
              <a:rPr lang="pt-BR" sz="2600" err="1">
                <a:ea typeface="+mn-lt"/>
                <a:cs typeface="+mn-lt"/>
              </a:rPr>
              <a:t>BASNet</a:t>
            </a:r>
            <a:r>
              <a:rPr lang="pt-BR" sz="2600" dirty="0">
                <a:ea typeface="+mn-lt"/>
                <a:cs typeface="+mn-lt"/>
              </a:rPr>
              <a:t> pode depender fortemente da seleção adequada de </a:t>
            </a:r>
            <a:r>
              <a:rPr lang="pt-BR" sz="2600" err="1">
                <a:ea typeface="+mn-lt"/>
                <a:cs typeface="+mn-lt"/>
              </a:rPr>
              <a:t>hiperparâmetros</a:t>
            </a:r>
            <a:r>
              <a:rPr lang="pt-BR" sz="2600" dirty="0">
                <a:ea typeface="+mn-lt"/>
                <a:cs typeface="+mn-lt"/>
              </a:rPr>
              <a:t>, como taxa de aprendizado, tamanho do lote e arquitetura da rede. Isso pode exigir ajustes extensivos e experimentação para obter os melhores resultados.</a:t>
            </a:r>
          </a:p>
          <a:p>
            <a:r>
              <a:rPr lang="pt-BR" sz="2600" dirty="0">
                <a:ea typeface="+mn-lt"/>
                <a:cs typeface="+mn-lt"/>
              </a:rPr>
              <a:t>Performance comparável a outros modelos: Em algumas tarefas de segmentação de objetos, o </a:t>
            </a:r>
            <a:r>
              <a:rPr lang="pt-BR" sz="2600" dirty="0" err="1">
                <a:ea typeface="+mn-lt"/>
                <a:cs typeface="+mn-lt"/>
              </a:rPr>
              <a:t>BASNet</a:t>
            </a:r>
            <a:r>
              <a:rPr lang="pt-BR" sz="2600" dirty="0">
                <a:ea typeface="+mn-lt"/>
                <a:cs typeface="+mn-lt"/>
              </a:rPr>
              <a:t> pode ter desempenho semelhante a outros modelos de segmentação bem estabelecidos. A escolha da rede ideal pode depender da tarefa específica e dos recursos computacionais disponíveis.</a:t>
            </a:r>
          </a:p>
          <a:p>
            <a:endParaRPr lang="pt-BR" sz="2600" dirty="0">
              <a:ea typeface="+mn-lt"/>
              <a:cs typeface="+mn-lt"/>
            </a:endParaRPr>
          </a:p>
          <a:p>
            <a:endParaRPr lang="pt-BR" sz="2600" dirty="0">
              <a:ea typeface="+mn-lt"/>
              <a:cs typeface="+mn-lt"/>
            </a:endParaRPr>
          </a:p>
        </p:txBody>
      </p:sp>
    </p:spTree>
    <p:extLst>
      <p:ext uri="{BB962C8B-B14F-4D97-AF65-F5344CB8AC3E}">
        <p14:creationId xmlns:p14="http://schemas.microsoft.com/office/powerpoint/2010/main" val="18078765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E502FC-4440-F5DA-F299-69CD15E702AE}"/>
              </a:ext>
            </a:extLst>
          </p:cNvPr>
          <p:cNvSpPr>
            <a:spLocks noGrp="1"/>
          </p:cNvSpPr>
          <p:nvPr>
            <p:ph type="title"/>
          </p:nvPr>
        </p:nvSpPr>
        <p:spPr>
          <a:xfrm>
            <a:off x="3132" y="-217"/>
            <a:ext cx="10515600" cy="1325563"/>
          </a:xfrm>
        </p:spPr>
        <p:txBody>
          <a:bodyPr/>
          <a:lstStyle/>
          <a:p>
            <a:r>
              <a:rPr lang="pt-BR" dirty="0"/>
              <a:t>Aplicações</a:t>
            </a:r>
          </a:p>
        </p:txBody>
      </p:sp>
      <p:sp>
        <p:nvSpPr>
          <p:cNvPr id="3" name="Espaço Reservado para Conteúdo 2">
            <a:extLst>
              <a:ext uri="{FF2B5EF4-FFF2-40B4-BE49-F238E27FC236}">
                <a16:creationId xmlns:a16="http://schemas.microsoft.com/office/drawing/2014/main" id="{69359096-6B47-BEA3-55AD-95F90CDC8489}"/>
              </a:ext>
            </a:extLst>
          </p:cNvPr>
          <p:cNvSpPr>
            <a:spLocks noGrp="1"/>
          </p:cNvSpPr>
          <p:nvPr>
            <p:ph idx="1"/>
          </p:nvPr>
        </p:nvSpPr>
        <p:spPr>
          <a:xfrm>
            <a:off x="6477000" y="1825625"/>
            <a:ext cx="5262716" cy="4716680"/>
          </a:xfrm>
        </p:spPr>
        <p:txBody>
          <a:bodyPr vert="horz" lIns="91440" tIns="45720" rIns="91440" bIns="45720" rtlCol="0" anchor="t">
            <a:normAutofit/>
          </a:bodyPr>
          <a:lstStyle/>
          <a:p>
            <a:r>
              <a:rPr lang="pt-BR" sz="2400" dirty="0">
                <a:solidFill>
                  <a:srgbClr val="000000"/>
                </a:solidFill>
                <a:ea typeface="+mn-lt"/>
                <a:cs typeface="+mn-lt"/>
              </a:rPr>
              <a:t>Edição de Imagens e Fotografia: O </a:t>
            </a:r>
            <a:r>
              <a:rPr lang="pt-BR" sz="2400" dirty="0" err="1">
                <a:solidFill>
                  <a:srgbClr val="000000"/>
                </a:solidFill>
                <a:ea typeface="+mn-lt"/>
                <a:cs typeface="+mn-lt"/>
              </a:rPr>
              <a:t>BASNet</a:t>
            </a:r>
            <a:r>
              <a:rPr lang="pt-BR" sz="2400" dirty="0">
                <a:solidFill>
                  <a:srgbClr val="000000"/>
                </a:solidFill>
                <a:ea typeface="+mn-lt"/>
                <a:cs typeface="+mn-lt"/>
              </a:rPr>
              <a:t> pode ser usado para segmentar objetos em imagens, permitindo a aplicação de efeitos especiais específicos apenas aos objetos segmentados. Isso é útil em aplicações de edição de fotos, como desfoque de fundo, troca de fundo e remoção de objetos indesejados.</a:t>
            </a:r>
          </a:p>
          <a:p>
            <a:endParaRPr lang="pt-BR" sz="2400" dirty="0">
              <a:solidFill>
                <a:srgbClr val="000000"/>
              </a:solidFill>
              <a:ea typeface="+mn-lt"/>
              <a:cs typeface="+mn-lt"/>
            </a:endParaRPr>
          </a:p>
          <a:p>
            <a:endParaRPr lang="pt-BR" sz="1200" dirty="0">
              <a:solidFill>
                <a:srgbClr val="0D0D0D"/>
              </a:solidFill>
              <a:ea typeface="+mn-lt"/>
              <a:cs typeface="+mn-lt"/>
            </a:endParaRPr>
          </a:p>
          <a:p>
            <a:endParaRPr lang="pt-BR" sz="1200" dirty="0">
              <a:solidFill>
                <a:srgbClr val="0D0D0D"/>
              </a:solidFill>
              <a:ea typeface="+mn-lt"/>
              <a:cs typeface="+mn-lt"/>
            </a:endParaRPr>
          </a:p>
          <a:p>
            <a:pPr marL="0" indent="0">
              <a:buNone/>
            </a:pPr>
            <a:endParaRPr lang="pt-BR" sz="2400" dirty="0">
              <a:solidFill>
                <a:srgbClr val="000000"/>
              </a:solidFill>
              <a:ea typeface="+mn-lt"/>
              <a:cs typeface="+mn-lt"/>
            </a:endParaRPr>
          </a:p>
        </p:txBody>
      </p:sp>
      <p:pic>
        <p:nvPicPr>
          <p:cNvPr id="5" name="Espaço Reservado para Conteúdo 3" descr="Diagrama&#10;&#10;Descrição gerada automaticamente">
            <a:extLst>
              <a:ext uri="{FF2B5EF4-FFF2-40B4-BE49-F238E27FC236}">
                <a16:creationId xmlns:a16="http://schemas.microsoft.com/office/drawing/2014/main" id="{5038AF39-6B66-5C63-9206-728326745B76}"/>
              </a:ext>
            </a:extLst>
          </p:cNvPr>
          <p:cNvPicPr>
            <a:picLocks noChangeAspect="1"/>
          </p:cNvPicPr>
          <p:nvPr/>
        </p:nvPicPr>
        <p:blipFill>
          <a:blip r:embed="rId2"/>
          <a:stretch>
            <a:fillRect/>
          </a:stretch>
        </p:blipFill>
        <p:spPr>
          <a:xfrm>
            <a:off x="156575" y="2852555"/>
            <a:ext cx="6096000" cy="1984328"/>
          </a:xfrm>
          <a:prstGeom prst="rect">
            <a:avLst/>
          </a:prstGeom>
        </p:spPr>
      </p:pic>
    </p:spTree>
    <p:extLst>
      <p:ext uri="{BB962C8B-B14F-4D97-AF65-F5344CB8AC3E}">
        <p14:creationId xmlns:p14="http://schemas.microsoft.com/office/powerpoint/2010/main" val="15325309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671BDC-822E-4963-8625-308126BB5F37}"/>
              </a:ext>
            </a:extLst>
          </p:cNvPr>
          <p:cNvSpPr>
            <a:spLocks noGrp="1"/>
          </p:cNvSpPr>
          <p:nvPr>
            <p:ph type="title"/>
          </p:nvPr>
        </p:nvSpPr>
        <p:spPr>
          <a:xfrm>
            <a:off x="762001" y="5074024"/>
            <a:ext cx="10109199" cy="598032"/>
          </a:xfrm>
        </p:spPr>
        <p:txBody>
          <a:bodyPr vert="horz" lIns="91440" tIns="45720" rIns="91440" bIns="45720" rtlCol="0" anchor="ctr">
            <a:normAutofit/>
          </a:bodyPr>
          <a:lstStyle/>
          <a:p>
            <a:r>
              <a:rPr lang="en-US" sz="3600"/>
              <a:t>AR COPY &amp; PASTE</a:t>
            </a:r>
          </a:p>
        </p:txBody>
      </p:sp>
      <p:pic>
        <p:nvPicPr>
          <p:cNvPr id="4" name="Espaço Reservado para Conteúdo 3">
            <a:extLst>
              <a:ext uri="{FF2B5EF4-FFF2-40B4-BE49-F238E27FC236}">
                <a16:creationId xmlns:a16="http://schemas.microsoft.com/office/drawing/2014/main" id="{6CA9DBA2-2CA0-70AB-585E-9812098CF742}"/>
              </a:ext>
            </a:extLst>
          </p:cNvPr>
          <p:cNvPicPr>
            <a:picLocks noGrp="1" noChangeAspect="1"/>
          </p:cNvPicPr>
          <p:nvPr>
            <p:ph idx="1"/>
          </p:nvPr>
        </p:nvPicPr>
        <p:blipFill rotWithShape="1">
          <a:blip r:embed="rId2"/>
          <a:srcRect b="1510"/>
          <a:stretch/>
        </p:blipFill>
        <p:spPr>
          <a:xfrm>
            <a:off x="20" y="-39"/>
            <a:ext cx="12191980" cy="4172740"/>
          </a:xfrm>
          <a:prstGeom prst="rect">
            <a:avLst/>
          </a:prstGeom>
        </p:spPr>
      </p:pic>
      <p:cxnSp>
        <p:nvCxnSpPr>
          <p:cNvPr id="9" name="Straight Connector 8">
            <a:extLst>
              <a:ext uri="{FF2B5EF4-FFF2-40B4-BE49-F238E27FC236}">
                <a16:creationId xmlns:a16="http://schemas.microsoft.com/office/drawing/2014/main" id="{7667AA61-5C27-F30F-D229-06CBE5709F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1" y="4811517"/>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234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C48A2CAA-955C-6BDD-F1CA-280531D2B818}"/>
              </a:ext>
            </a:extLst>
          </p:cNvPr>
          <p:cNvSpPr>
            <a:spLocks noGrp="1"/>
          </p:cNvSpPr>
          <p:nvPr>
            <p:ph idx="1"/>
          </p:nvPr>
        </p:nvSpPr>
        <p:spPr>
          <a:xfrm>
            <a:off x="6263148" y="1188885"/>
            <a:ext cx="5732909" cy="5669114"/>
          </a:xfrm>
        </p:spPr>
        <p:txBody>
          <a:bodyPr vert="horz" lIns="91440" tIns="45720" rIns="91440" bIns="45720" rtlCol="0" anchor="t">
            <a:normAutofit/>
          </a:bodyPr>
          <a:lstStyle/>
          <a:p>
            <a:r>
              <a:rPr lang="pt-BR" dirty="0">
                <a:solidFill>
                  <a:srgbClr val="000000"/>
                </a:solidFill>
                <a:latin typeface="Calibri" panose="020F0502020204030204"/>
                <a:ea typeface="Calibri" panose="020F0502020204030204"/>
                <a:cs typeface="Calibri" panose="020F0502020204030204"/>
              </a:rPr>
              <a:t>A imagem digital é uma matriz de pontos M x N, M linhas e N colunas, e cada elemento da matriz representa um valor de cor.</a:t>
            </a:r>
          </a:p>
          <a:p>
            <a:r>
              <a:rPr lang="pt-BR" dirty="0">
                <a:solidFill>
                  <a:srgbClr val="000000"/>
                </a:solidFill>
                <a:latin typeface="Calibri" panose="020F0502020204030204"/>
                <a:ea typeface="Calibri" panose="020F0502020204030204"/>
                <a:cs typeface="Calibri" panose="020F0502020204030204"/>
              </a:rPr>
              <a:t>A menor unidade que constitui uma imagem digital é denominada Picture Element (pixel). Este, por sua vez, é a representação numérica da luminosidade de um ponto da imagem. </a:t>
            </a:r>
          </a:p>
          <a:p>
            <a:r>
              <a:rPr lang="pt-BR" dirty="0">
                <a:solidFill>
                  <a:srgbClr val="000000"/>
                </a:solidFill>
                <a:latin typeface="Calibri" panose="020F0502020204030204"/>
                <a:ea typeface="Calibri" panose="020F0502020204030204"/>
                <a:cs typeface="Calibri" panose="020F0502020204030204"/>
              </a:rPr>
              <a:t>Sendo assim, em uma imagem , quanto mais pixels ela tiver, melhor a sua resolução e qualidade.</a:t>
            </a:r>
            <a:endParaRPr lang="pt-BR">
              <a:solidFill>
                <a:srgbClr val="000000"/>
              </a:solidFill>
              <a:latin typeface="Calibri" panose="020F0502020204030204"/>
              <a:ea typeface="Calibri" panose="020F0502020204030204"/>
              <a:cs typeface="Calibri" panose="020F0502020204030204"/>
            </a:endParaRPr>
          </a:p>
        </p:txBody>
      </p:sp>
      <p:pic>
        <p:nvPicPr>
          <p:cNvPr id="6" name="Imagem 5" descr="Uma imagem contendo Texto&#10;&#10;Descrição gerada automaticamente">
            <a:extLst>
              <a:ext uri="{FF2B5EF4-FFF2-40B4-BE49-F238E27FC236}">
                <a16:creationId xmlns:a16="http://schemas.microsoft.com/office/drawing/2014/main" id="{9DCB6597-EA89-5604-3813-D4DCC33095EA}"/>
              </a:ext>
            </a:extLst>
          </p:cNvPr>
          <p:cNvPicPr>
            <a:picLocks noChangeAspect="1"/>
          </p:cNvPicPr>
          <p:nvPr/>
        </p:nvPicPr>
        <p:blipFill>
          <a:blip r:embed="rId3"/>
          <a:stretch>
            <a:fillRect/>
          </a:stretch>
        </p:blipFill>
        <p:spPr>
          <a:xfrm>
            <a:off x="755877" y="1755136"/>
            <a:ext cx="5168116" cy="4436299"/>
          </a:xfrm>
          <a:prstGeom prst="rect">
            <a:avLst/>
          </a:prstGeom>
        </p:spPr>
      </p:pic>
    </p:spTree>
    <p:extLst>
      <p:ext uri="{BB962C8B-B14F-4D97-AF65-F5344CB8AC3E}">
        <p14:creationId xmlns:p14="http://schemas.microsoft.com/office/powerpoint/2010/main" val="29984613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ABE1108-6423-4E53-85A1-817683043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9E502FC-4440-F5DA-F299-69CD15E702AE}"/>
              </a:ext>
            </a:extLst>
          </p:cNvPr>
          <p:cNvSpPr>
            <a:spLocks noGrp="1"/>
          </p:cNvSpPr>
          <p:nvPr>
            <p:ph type="title"/>
          </p:nvPr>
        </p:nvSpPr>
        <p:spPr>
          <a:xfrm>
            <a:off x="4833366" y="543070"/>
            <a:ext cx="6870954" cy="1675626"/>
          </a:xfrm>
        </p:spPr>
        <p:txBody>
          <a:bodyPr>
            <a:normAutofit/>
          </a:bodyPr>
          <a:lstStyle/>
          <a:p>
            <a:r>
              <a:rPr lang="pt-BR" sz="4000"/>
              <a:t>Aplicações</a:t>
            </a:r>
          </a:p>
        </p:txBody>
      </p:sp>
      <p:pic>
        <p:nvPicPr>
          <p:cNvPr id="4" name="Imagem 3" descr="Interface gráfica do usuário, Site&#10;&#10;Descrição gerada automaticamente">
            <a:extLst>
              <a:ext uri="{FF2B5EF4-FFF2-40B4-BE49-F238E27FC236}">
                <a16:creationId xmlns:a16="http://schemas.microsoft.com/office/drawing/2014/main" id="{56F80AEC-9702-CE05-B1E2-1A3540CA04F2}"/>
              </a:ext>
            </a:extLst>
          </p:cNvPr>
          <p:cNvPicPr>
            <a:picLocks noChangeAspect="1"/>
          </p:cNvPicPr>
          <p:nvPr/>
        </p:nvPicPr>
        <p:blipFill rotWithShape="1">
          <a:blip r:embed="rId2"/>
          <a:srcRect t="14907" r="-3" b="2909"/>
          <a:stretch/>
        </p:blipFill>
        <p:spPr>
          <a:xfrm>
            <a:off x="20" y="1"/>
            <a:ext cx="4187091" cy="2164321"/>
          </a:xfrm>
          <a:prstGeom prst="rect">
            <a:avLst/>
          </a:prstGeom>
        </p:spPr>
      </p:pic>
      <p:pic>
        <p:nvPicPr>
          <p:cNvPr id="6" name="Imagem 5" descr="Diagrama&#10;&#10;Descrição gerada automaticamente">
            <a:extLst>
              <a:ext uri="{FF2B5EF4-FFF2-40B4-BE49-F238E27FC236}">
                <a16:creationId xmlns:a16="http://schemas.microsoft.com/office/drawing/2014/main" id="{596908B7-539A-0AF5-0F3F-F7DC849831F7}"/>
              </a:ext>
            </a:extLst>
          </p:cNvPr>
          <p:cNvPicPr>
            <a:picLocks noChangeAspect="1"/>
          </p:cNvPicPr>
          <p:nvPr/>
        </p:nvPicPr>
        <p:blipFill rotWithShape="1">
          <a:blip r:embed="rId3"/>
          <a:srcRect r="3" b="13055"/>
          <a:stretch/>
        </p:blipFill>
        <p:spPr>
          <a:xfrm>
            <a:off x="20" y="2342320"/>
            <a:ext cx="4187091" cy="2164321"/>
          </a:xfrm>
          <a:prstGeom prst="rect">
            <a:avLst/>
          </a:prstGeom>
        </p:spPr>
      </p:pic>
      <p:pic>
        <p:nvPicPr>
          <p:cNvPr id="7" name="Imagem 6" descr="Uma imagem contendo edifício, estrada, ao ar livre, andando de&#10;&#10;Descrição gerada automaticamente">
            <a:extLst>
              <a:ext uri="{FF2B5EF4-FFF2-40B4-BE49-F238E27FC236}">
                <a16:creationId xmlns:a16="http://schemas.microsoft.com/office/drawing/2014/main" id="{79349D79-E545-C179-9E55-B33CF8C71B50}"/>
              </a:ext>
            </a:extLst>
          </p:cNvPr>
          <p:cNvPicPr>
            <a:picLocks noChangeAspect="1"/>
          </p:cNvPicPr>
          <p:nvPr/>
        </p:nvPicPr>
        <p:blipFill rotWithShape="1">
          <a:blip r:embed="rId4"/>
          <a:srcRect b="7696"/>
          <a:stretch/>
        </p:blipFill>
        <p:spPr>
          <a:xfrm>
            <a:off x="20" y="4693680"/>
            <a:ext cx="4187091" cy="2164321"/>
          </a:xfrm>
          <a:prstGeom prst="rect">
            <a:avLst/>
          </a:prstGeom>
        </p:spPr>
      </p:pic>
      <p:sp>
        <p:nvSpPr>
          <p:cNvPr id="3" name="Espaço Reservado para Conteúdo 2">
            <a:extLst>
              <a:ext uri="{FF2B5EF4-FFF2-40B4-BE49-F238E27FC236}">
                <a16:creationId xmlns:a16="http://schemas.microsoft.com/office/drawing/2014/main" id="{69359096-6B47-BEA3-55AD-95F90CDC8489}"/>
              </a:ext>
            </a:extLst>
          </p:cNvPr>
          <p:cNvSpPr>
            <a:spLocks noGrp="1"/>
          </p:cNvSpPr>
          <p:nvPr>
            <p:ph idx="1"/>
          </p:nvPr>
        </p:nvSpPr>
        <p:spPr>
          <a:xfrm>
            <a:off x="4833366" y="2399720"/>
            <a:ext cx="6870954" cy="3736507"/>
          </a:xfrm>
        </p:spPr>
        <p:txBody>
          <a:bodyPr vert="horz" lIns="91440" tIns="45720" rIns="91440" bIns="45720" rtlCol="0">
            <a:normAutofit/>
          </a:bodyPr>
          <a:lstStyle/>
          <a:p>
            <a:r>
              <a:rPr lang="pt-BR" sz="2000" dirty="0">
                <a:ea typeface="+mn-lt"/>
                <a:cs typeface="+mn-lt"/>
              </a:rPr>
              <a:t>Detecção e Rastreamento de Objetos: Em sistemas de visão computacional e análise de vídeo, o </a:t>
            </a:r>
            <a:r>
              <a:rPr lang="pt-BR" sz="2000" dirty="0" err="1">
                <a:ea typeface="+mn-lt"/>
                <a:cs typeface="+mn-lt"/>
              </a:rPr>
              <a:t>BASNet</a:t>
            </a:r>
            <a:r>
              <a:rPr lang="pt-BR" sz="2000" dirty="0">
                <a:ea typeface="+mn-lt"/>
                <a:cs typeface="+mn-lt"/>
              </a:rPr>
              <a:t> pode ser empregado para detectar e rastrear objetos em movimento, separando-os do plano de fundo e fornecendo informações precisas sobre suas formas e contornos.</a:t>
            </a:r>
            <a:endParaRPr lang="pt-BR" sz="2000" dirty="0"/>
          </a:p>
          <a:p>
            <a:endParaRPr lang="pt-BR" sz="2000">
              <a:ea typeface="+mn-lt"/>
              <a:cs typeface="+mn-lt"/>
            </a:endParaRPr>
          </a:p>
          <a:p>
            <a:endParaRPr lang="pt-BR" sz="2000">
              <a:ea typeface="+mn-lt"/>
              <a:cs typeface="+mn-lt"/>
            </a:endParaRPr>
          </a:p>
          <a:p>
            <a:endParaRPr lang="pt-BR" sz="2000">
              <a:ea typeface="+mn-lt"/>
              <a:cs typeface="+mn-lt"/>
            </a:endParaRPr>
          </a:p>
          <a:p>
            <a:pPr marL="0" indent="0">
              <a:buNone/>
            </a:pPr>
            <a:endParaRPr lang="pt-BR" sz="2000">
              <a:ea typeface="+mn-lt"/>
              <a:cs typeface="+mn-lt"/>
            </a:endParaRPr>
          </a:p>
        </p:txBody>
      </p:sp>
    </p:spTree>
    <p:extLst>
      <p:ext uri="{BB962C8B-B14F-4D97-AF65-F5344CB8AC3E}">
        <p14:creationId xmlns:p14="http://schemas.microsoft.com/office/powerpoint/2010/main" val="34664763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ABE1108-6423-4E53-85A1-817683043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9E502FC-4440-F5DA-F299-69CD15E702AE}"/>
              </a:ext>
            </a:extLst>
          </p:cNvPr>
          <p:cNvSpPr>
            <a:spLocks noGrp="1"/>
          </p:cNvSpPr>
          <p:nvPr>
            <p:ph type="title"/>
          </p:nvPr>
        </p:nvSpPr>
        <p:spPr>
          <a:xfrm>
            <a:off x="63037" y="275"/>
            <a:ext cx="6870954" cy="1675626"/>
          </a:xfrm>
        </p:spPr>
        <p:txBody>
          <a:bodyPr>
            <a:normAutofit/>
          </a:bodyPr>
          <a:lstStyle/>
          <a:p>
            <a:r>
              <a:rPr lang="pt-BR" sz="4000"/>
              <a:t>Aplicações</a:t>
            </a:r>
          </a:p>
        </p:txBody>
      </p:sp>
      <p:sp>
        <p:nvSpPr>
          <p:cNvPr id="3" name="Espaço Reservado para Conteúdo 2">
            <a:extLst>
              <a:ext uri="{FF2B5EF4-FFF2-40B4-BE49-F238E27FC236}">
                <a16:creationId xmlns:a16="http://schemas.microsoft.com/office/drawing/2014/main" id="{69359096-6B47-BEA3-55AD-95F90CDC8489}"/>
              </a:ext>
            </a:extLst>
          </p:cNvPr>
          <p:cNvSpPr>
            <a:spLocks noGrp="1"/>
          </p:cNvSpPr>
          <p:nvPr>
            <p:ph idx="1"/>
          </p:nvPr>
        </p:nvSpPr>
        <p:spPr>
          <a:xfrm>
            <a:off x="4833366" y="2399720"/>
            <a:ext cx="6870954" cy="3736507"/>
          </a:xfrm>
        </p:spPr>
        <p:txBody>
          <a:bodyPr vert="horz" lIns="91440" tIns="45720" rIns="91440" bIns="45720" rtlCol="0" anchor="t">
            <a:normAutofit/>
          </a:bodyPr>
          <a:lstStyle/>
          <a:p>
            <a:r>
              <a:rPr lang="pt-BR" sz="2000" dirty="0">
                <a:ea typeface="+mn-lt"/>
                <a:cs typeface="+mn-lt"/>
              </a:rPr>
              <a:t>Medicina e Análise Médica: Em imagens médicas, como tomografias computadorizadas (CT) e imagens de ressonância magnética (RM), o </a:t>
            </a:r>
            <a:r>
              <a:rPr lang="pt-BR" sz="2000" dirty="0" err="1">
                <a:ea typeface="+mn-lt"/>
                <a:cs typeface="+mn-lt"/>
              </a:rPr>
              <a:t>BASNet</a:t>
            </a:r>
            <a:r>
              <a:rPr lang="pt-BR" sz="2000" dirty="0">
                <a:ea typeface="+mn-lt"/>
                <a:cs typeface="+mn-lt"/>
              </a:rPr>
              <a:t> pode ajudar na segmentação de estruturas anatômicas específicas, como órgãos, tecidos e lesões, facilitando a análise clínica e o planejamento de tratamento.</a:t>
            </a:r>
          </a:p>
          <a:p>
            <a:endParaRPr lang="pt-BR" sz="2000">
              <a:ea typeface="+mn-lt"/>
              <a:cs typeface="+mn-lt"/>
            </a:endParaRPr>
          </a:p>
          <a:p>
            <a:endParaRPr lang="pt-BR" sz="2000">
              <a:ea typeface="+mn-lt"/>
              <a:cs typeface="+mn-lt"/>
            </a:endParaRPr>
          </a:p>
          <a:p>
            <a:pPr marL="0" indent="0">
              <a:buNone/>
            </a:pPr>
            <a:endParaRPr lang="pt-BR" sz="2000">
              <a:ea typeface="+mn-lt"/>
              <a:cs typeface="+mn-lt"/>
            </a:endParaRPr>
          </a:p>
        </p:txBody>
      </p:sp>
      <p:pic>
        <p:nvPicPr>
          <p:cNvPr id="5" name="Imagem 4" descr="Uma imagem contendo Interface gráfica do usuário&#10;&#10;Descrição gerada automaticamente">
            <a:extLst>
              <a:ext uri="{FF2B5EF4-FFF2-40B4-BE49-F238E27FC236}">
                <a16:creationId xmlns:a16="http://schemas.microsoft.com/office/drawing/2014/main" id="{0A5CB4A8-B9E2-2B95-558F-5993CB9D87CF}"/>
              </a:ext>
            </a:extLst>
          </p:cNvPr>
          <p:cNvPicPr>
            <a:picLocks noChangeAspect="1"/>
          </p:cNvPicPr>
          <p:nvPr/>
        </p:nvPicPr>
        <p:blipFill>
          <a:blip r:embed="rId2"/>
          <a:stretch>
            <a:fillRect/>
          </a:stretch>
        </p:blipFill>
        <p:spPr>
          <a:xfrm>
            <a:off x="199829" y="1619413"/>
            <a:ext cx="4632281" cy="4548903"/>
          </a:xfrm>
          <a:prstGeom prst="rect">
            <a:avLst/>
          </a:prstGeom>
        </p:spPr>
      </p:pic>
    </p:spTree>
    <p:extLst>
      <p:ext uri="{BB962C8B-B14F-4D97-AF65-F5344CB8AC3E}">
        <p14:creationId xmlns:p14="http://schemas.microsoft.com/office/powerpoint/2010/main" val="14738653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ABE1108-6423-4E53-85A1-817683043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9E502FC-4440-F5DA-F299-69CD15E702AE}"/>
              </a:ext>
            </a:extLst>
          </p:cNvPr>
          <p:cNvSpPr>
            <a:spLocks noGrp="1"/>
          </p:cNvSpPr>
          <p:nvPr>
            <p:ph type="title"/>
          </p:nvPr>
        </p:nvSpPr>
        <p:spPr>
          <a:xfrm>
            <a:off x="407" y="31591"/>
            <a:ext cx="6870954" cy="1675626"/>
          </a:xfrm>
        </p:spPr>
        <p:txBody>
          <a:bodyPr>
            <a:normAutofit/>
          </a:bodyPr>
          <a:lstStyle/>
          <a:p>
            <a:r>
              <a:rPr lang="pt-BR" sz="4000"/>
              <a:t>Aplicações</a:t>
            </a:r>
          </a:p>
        </p:txBody>
      </p:sp>
      <p:sp>
        <p:nvSpPr>
          <p:cNvPr id="3" name="Espaço Reservado para Conteúdo 2">
            <a:extLst>
              <a:ext uri="{FF2B5EF4-FFF2-40B4-BE49-F238E27FC236}">
                <a16:creationId xmlns:a16="http://schemas.microsoft.com/office/drawing/2014/main" id="{69359096-6B47-BEA3-55AD-95F90CDC8489}"/>
              </a:ext>
            </a:extLst>
          </p:cNvPr>
          <p:cNvSpPr>
            <a:spLocks noGrp="1"/>
          </p:cNvSpPr>
          <p:nvPr>
            <p:ph idx="1"/>
          </p:nvPr>
        </p:nvSpPr>
        <p:spPr>
          <a:xfrm>
            <a:off x="4833366" y="2399720"/>
            <a:ext cx="6870954" cy="3736507"/>
          </a:xfrm>
        </p:spPr>
        <p:txBody>
          <a:bodyPr vert="horz" lIns="91440" tIns="45720" rIns="91440" bIns="45720" rtlCol="0" anchor="t">
            <a:normAutofit/>
          </a:bodyPr>
          <a:lstStyle/>
          <a:p>
            <a:r>
              <a:rPr lang="pt-BR" sz="2000" dirty="0">
                <a:ea typeface="+mn-lt"/>
                <a:cs typeface="+mn-lt"/>
              </a:rPr>
              <a:t>Segmentação Semântica em Imagens de Satélite: Em aplicações de sensoriamento remoto e análise de imagens de satélite, o </a:t>
            </a:r>
            <a:r>
              <a:rPr lang="pt-BR" sz="2000" dirty="0" err="1">
                <a:ea typeface="+mn-lt"/>
                <a:cs typeface="+mn-lt"/>
              </a:rPr>
              <a:t>BASNet</a:t>
            </a:r>
            <a:r>
              <a:rPr lang="pt-BR" sz="2000" dirty="0">
                <a:ea typeface="+mn-lt"/>
                <a:cs typeface="+mn-lt"/>
              </a:rPr>
              <a:t> pode ser utilizado para segmentar características geográficas e urbanas, como edifícios, estradas e vegetação, para monitoramento ambiental, planejamento urbano e mapeamento.</a:t>
            </a:r>
            <a:endParaRPr lang="pt-BR" dirty="0"/>
          </a:p>
          <a:p>
            <a:endParaRPr lang="pt-BR" sz="2000">
              <a:ea typeface="+mn-lt"/>
              <a:cs typeface="+mn-lt"/>
            </a:endParaRPr>
          </a:p>
          <a:p>
            <a:endParaRPr lang="pt-BR" sz="2000">
              <a:ea typeface="+mn-lt"/>
              <a:cs typeface="+mn-lt"/>
            </a:endParaRPr>
          </a:p>
          <a:p>
            <a:pPr marL="0" indent="0">
              <a:buNone/>
            </a:pPr>
            <a:endParaRPr lang="pt-BR" sz="2000">
              <a:ea typeface="+mn-lt"/>
              <a:cs typeface="+mn-lt"/>
            </a:endParaRPr>
          </a:p>
        </p:txBody>
      </p:sp>
      <p:pic>
        <p:nvPicPr>
          <p:cNvPr id="4" name="Imagem 3">
            <a:extLst>
              <a:ext uri="{FF2B5EF4-FFF2-40B4-BE49-F238E27FC236}">
                <a16:creationId xmlns:a16="http://schemas.microsoft.com/office/drawing/2014/main" id="{775D4932-6CEA-B260-6F83-DB98CB6F2490}"/>
              </a:ext>
            </a:extLst>
          </p:cNvPr>
          <p:cNvPicPr>
            <a:picLocks noChangeAspect="1"/>
          </p:cNvPicPr>
          <p:nvPr/>
        </p:nvPicPr>
        <p:blipFill>
          <a:blip r:embed="rId2"/>
          <a:stretch>
            <a:fillRect/>
          </a:stretch>
        </p:blipFill>
        <p:spPr>
          <a:xfrm>
            <a:off x="181170" y="2025922"/>
            <a:ext cx="4183171" cy="2341323"/>
          </a:xfrm>
          <a:prstGeom prst="rect">
            <a:avLst/>
          </a:prstGeom>
        </p:spPr>
      </p:pic>
      <p:pic>
        <p:nvPicPr>
          <p:cNvPr id="6" name="Imagem 5">
            <a:extLst>
              <a:ext uri="{FF2B5EF4-FFF2-40B4-BE49-F238E27FC236}">
                <a16:creationId xmlns:a16="http://schemas.microsoft.com/office/drawing/2014/main" id="{7206E5A1-B29E-FE19-5CEB-BADD97553DAA}"/>
              </a:ext>
            </a:extLst>
          </p:cNvPr>
          <p:cNvPicPr>
            <a:picLocks noChangeAspect="1"/>
          </p:cNvPicPr>
          <p:nvPr/>
        </p:nvPicPr>
        <p:blipFill>
          <a:blip r:embed="rId3"/>
          <a:stretch>
            <a:fillRect/>
          </a:stretch>
        </p:blipFill>
        <p:spPr>
          <a:xfrm>
            <a:off x="420926" y="4268994"/>
            <a:ext cx="3945829" cy="2255989"/>
          </a:xfrm>
          <a:prstGeom prst="rect">
            <a:avLst/>
          </a:prstGeom>
        </p:spPr>
      </p:pic>
    </p:spTree>
    <p:extLst>
      <p:ext uri="{BB962C8B-B14F-4D97-AF65-F5344CB8AC3E}">
        <p14:creationId xmlns:p14="http://schemas.microsoft.com/office/powerpoint/2010/main" val="20734509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ABE1108-6423-4E53-85A1-817683043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9E502FC-4440-F5DA-F299-69CD15E702AE}"/>
              </a:ext>
            </a:extLst>
          </p:cNvPr>
          <p:cNvSpPr>
            <a:spLocks noGrp="1"/>
          </p:cNvSpPr>
          <p:nvPr>
            <p:ph type="title"/>
          </p:nvPr>
        </p:nvSpPr>
        <p:spPr>
          <a:xfrm>
            <a:off x="407" y="31591"/>
            <a:ext cx="6870954" cy="1675626"/>
          </a:xfrm>
        </p:spPr>
        <p:txBody>
          <a:bodyPr>
            <a:normAutofit/>
          </a:bodyPr>
          <a:lstStyle/>
          <a:p>
            <a:r>
              <a:rPr lang="pt-BR" sz="4000"/>
              <a:t>Aplicações</a:t>
            </a:r>
          </a:p>
        </p:txBody>
      </p:sp>
      <p:sp>
        <p:nvSpPr>
          <p:cNvPr id="3" name="Espaço Reservado para Conteúdo 2">
            <a:extLst>
              <a:ext uri="{FF2B5EF4-FFF2-40B4-BE49-F238E27FC236}">
                <a16:creationId xmlns:a16="http://schemas.microsoft.com/office/drawing/2014/main" id="{69359096-6B47-BEA3-55AD-95F90CDC8489}"/>
              </a:ext>
            </a:extLst>
          </p:cNvPr>
          <p:cNvSpPr>
            <a:spLocks noGrp="1"/>
          </p:cNvSpPr>
          <p:nvPr>
            <p:ph idx="1"/>
          </p:nvPr>
        </p:nvSpPr>
        <p:spPr>
          <a:xfrm>
            <a:off x="5501420" y="2399720"/>
            <a:ext cx="6202900" cy="2577850"/>
          </a:xfrm>
        </p:spPr>
        <p:txBody>
          <a:bodyPr vert="horz" lIns="91440" tIns="45720" rIns="91440" bIns="45720" rtlCol="0" anchor="t">
            <a:normAutofit/>
          </a:bodyPr>
          <a:lstStyle/>
          <a:p>
            <a:r>
              <a:rPr lang="pt-BR" sz="2000" dirty="0">
                <a:ea typeface="+mn-lt"/>
                <a:cs typeface="+mn-lt"/>
              </a:rPr>
              <a:t>Assistência à Condução e Segurança Viária: Em sistemas de assistência ao condutor e veículos autônomos, o </a:t>
            </a:r>
            <a:r>
              <a:rPr lang="pt-BR" sz="2000" dirty="0" err="1">
                <a:ea typeface="+mn-lt"/>
                <a:cs typeface="+mn-lt"/>
              </a:rPr>
              <a:t>BASNet</a:t>
            </a:r>
            <a:r>
              <a:rPr lang="pt-BR" sz="2000" dirty="0">
                <a:ea typeface="+mn-lt"/>
                <a:cs typeface="+mn-lt"/>
              </a:rPr>
              <a:t> pode auxiliar na detecção e segmentação de pedestres, veículos e outros objetos em cenas de tráfego, contribuindo para a prevenção de acidentes e aprimoramento da segurança viária.</a:t>
            </a:r>
            <a:endParaRPr lang="pt-BR" dirty="0">
              <a:ea typeface="+mn-lt"/>
              <a:cs typeface="+mn-lt"/>
            </a:endParaRPr>
          </a:p>
          <a:p>
            <a:endParaRPr lang="pt-BR" sz="2000">
              <a:ea typeface="+mn-lt"/>
              <a:cs typeface="+mn-lt"/>
            </a:endParaRPr>
          </a:p>
          <a:p>
            <a:pPr marL="0" indent="0">
              <a:buNone/>
            </a:pPr>
            <a:endParaRPr lang="pt-BR" sz="2000">
              <a:ea typeface="+mn-lt"/>
              <a:cs typeface="+mn-lt"/>
            </a:endParaRPr>
          </a:p>
        </p:txBody>
      </p:sp>
      <p:pic>
        <p:nvPicPr>
          <p:cNvPr id="5" name="Imagem 4" descr="Diagrama&#10;&#10;Descrição gerada automaticamente">
            <a:extLst>
              <a:ext uri="{FF2B5EF4-FFF2-40B4-BE49-F238E27FC236}">
                <a16:creationId xmlns:a16="http://schemas.microsoft.com/office/drawing/2014/main" id="{59254B01-0780-D241-30DA-2E3FAF922663}"/>
              </a:ext>
            </a:extLst>
          </p:cNvPr>
          <p:cNvPicPr>
            <a:picLocks noChangeAspect="1"/>
          </p:cNvPicPr>
          <p:nvPr/>
        </p:nvPicPr>
        <p:blipFill>
          <a:blip r:embed="rId2"/>
          <a:stretch>
            <a:fillRect/>
          </a:stretch>
        </p:blipFill>
        <p:spPr>
          <a:xfrm>
            <a:off x="7191570" y="4391254"/>
            <a:ext cx="4308431" cy="2184747"/>
          </a:xfrm>
          <a:prstGeom prst="rect">
            <a:avLst/>
          </a:prstGeom>
        </p:spPr>
      </p:pic>
      <p:pic>
        <p:nvPicPr>
          <p:cNvPr id="7" name="Imagem 6" descr="Interface gráfica do usuário&#10;&#10;Descrição gerada automaticamente">
            <a:extLst>
              <a:ext uri="{FF2B5EF4-FFF2-40B4-BE49-F238E27FC236}">
                <a16:creationId xmlns:a16="http://schemas.microsoft.com/office/drawing/2014/main" id="{0686D4D2-81AC-6466-5A23-B287A9093D59}"/>
              </a:ext>
            </a:extLst>
          </p:cNvPr>
          <p:cNvPicPr>
            <a:picLocks noChangeAspect="1"/>
          </p:cNvPicPr>
          <p:nvPr/>
        </p:nvPicPr>
        <p:blipFill>
          <a:blip r:embed="rId3"/>
          <a:stretch>
            <a:fillRect/>
          </a:stretch>
        </p:blipFill>
        <p:spPr>
          <a:xfrm>
            <a:off x="-36209" y="2234688"/>
            <a:ext cx="5542768" cy="3429000"/>
          </a:xfrm>
          <a:prstGeom prst="rect">
            <a:avLst/>
          </a:prstGeom>
        </p:spPr>
      </p:pic>
    </p:spTree>
    <p:extLst>
      <p:ext uri="{BB962C8B-B14F-4D97-AF65-F5344CB8AC3E}">
        <p14:creationId xmlns:p14="http://schemas.microsoft.com/office/powerpoint/2010/main" val="37135615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E50C6C-B87B-18EE-3F9A-489BB08BE6F6}"/>
              </a:ext>
            </a:extLst>
          </p:cNvPr>
          <p:cNvSpPr>
            <a:spLocks noGrp="1"/>
          </p:cNvSpPr>
          <p:nvPr>
            <p:ph type="title"/>
          </p:nvPr>
        </p:nvSpPr>
        <p:spPr/>
        <p:txBody>
          <a:bodyPr/>
          <a:lstStyle/>
          <a:p>
            <a:r>
              <a:rPr lang="pt-BR" dirty="0" err="1">
                <a:cs typeface="Calibri Light"/>
              </a:rPr>
              <a:t>Ejemplo</a:t>
            </a:r>
            <a:endParaRPr lang="pt-BR" dirty="0" err="1"/>
          </a:p>
        </p:txBody>
      </p:sp>
      <p:sp>
        <p:nvSpPr>
          <p:cNvPr id="3" name="Espaço Reservado para Conteúdo 2">
            <a:extLst>
              <a:ext uri="{FF2B5EF4-FFF2-40B4-BE49-F238E27FC236}">
                <a16:creationId xmlns:a16="http://schemas.microsoft.com/office/drawing/2014/main" id="{A1042820-7C3C-C61B-CA86-B6479CB9C856}"/>
              </a:ext>
            </a:extLst>
          </p:cNvPr>
          <p:cNvSpPr>
            <a:spLocks noGrp="1"/>
          </p:cNvSpPr>
          <p:nvPr>
            <p:ph idx="1"/>
          </p:nvPr>
        </p:nvSpPr>
        <p:spPr/>
        <p:txBody>
          <a:bodyPr vert="horz" lIns="91440" tIns="45720" rIns="91440" bIns="45720" rtlCol="0" anchor="t">
            <a:normAutofit/>
          </a:bodyPr>
          <a:lstStyle/>
          <a:p>
            <a:r>
              <a:rPr lang="pt-BR" dirty="0">
                <a:ea typeface="+mn-lt"/>
                <a:cs typeface="+mn-lt"/>
                <a:hlinkClick r:id="rId2"/>
              </a:rPr>
              <a:t>Cópia de basnet_segmentation - Colaboratory (google.com)</a:t>
            </a:r>
            <a:endParaRPr lang="pt-BR"/>
          </a:p>
        </p:txBody>
      </p:sp>
    </p:spTree>
    <p:extLst>
      <p:ext uri="{BB962C8B-B14F-4D97-AF65-F5344CB8AC3E}">
        <p14:creationId xmlns:p14="http://schemas.microsoft.com/office/powerpoint/2010/main" val="3322093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A32550-8C76-B013-2EC7-989D8C3B19BE}"/>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id="{EF043237-7757-7557-B63E-D4EB5152D44B}"/>
              </a:ext>
            </a:extLst>
          </p:cNvPr>
          <p:cNvSpPr>
            <a:spLocks noGrp="1"/>
          </p:cNvSpPr>
          <p:nvPr>
            <p:ph idx="1"/>
          </p:nvPr>
        </p:nvSpPr>
        <p:spPr>
          <a:xfrm>
            <a:off x="462419" y="1408090"/>
            <a:ext cx="11201400" cy="5032375"/>
          </a:xfrm>
        </p:spPr>
        <p:txBody>
          <a:bodyPr vert="horz" lIns="91440" tIns="45720" rIns="91440" bIns="45720" rtlCol="0" anchor="t">
            <a:normAutofit lnSpcReduction="10000"/>
          </a:bodyPr>
          <a:lstStyle/>
          <a:p>
            <a:pPr marL="0" indent="0">
              <a:buNone/>
            </a:pPr>
            <a:r>
              <a:rPr lang="pt-BR" dirty="0">
                <a:ea typeface="+mn-lt"/>
                <a:cs typeface="+mn-lt"/>
              </a:rPr>
              <a:t>[1]</a:t>
            </a:r>
            <a:r>
              <a:rPr lang="pt-BR" dirty="0" err="1">
                <a:ea typeface="+mn-lt"/>
                <a:cs typeface="+mn-lt"/>
              </a:rPr>
              <a:t>Xuebin</a:t>
            </a:r>
            <a:r>
              <a:rPr lang="pt-BR" dirty="0">
                <a:ea typeface="+mn-lt"/>
                <a:cs typeface="+mn-lt"/>
              </a:rPr>
              <a:t> Qin, Deng-Ping Fan, </a:t>
            </a:r>
            <a:r>
              <a:rPr lang="pt-BR" dirty="0" err="1">
                <a:ea typeface="+mn-lt"/>
                <a:cs typeface="+mn-lt"/>
              </a:rPr>
              <a:t>Chenyang</a:t>
            </a:r>
            <a:r>
              <a:rPr lang="pt-BR" dirty="0">
                <a:ea typeface="+mn-lt"/>
                <a:cs typeface="+mn-lt"/>
              </a:rPr>
              <a:t> Huang, Cyril </a:t>
            </a:r>
            <a:r>
              <a:rPr lang="pt-BR" dirty="0" err="1">
                <a:ea typeface="+mn-lt"/>
                <a:cs typeface="+mn-lt"/>
              </a:rPr>
              <a:t>Diagne</a:t>
            </a:r>
            <a:r>
              <a:rPr lang="pt-BR" dirty="0">
                <a:ea typeface="+mn-lt"/>
                <a:cs typeface="+mn-lt"/>
              </a:rPr>
              <a:t>, </a:t>
            </a:r>
            <a:r>
              <a:rPr lang="pt-BR" dirty="0" err="1">
                <a:ea typeface="+mn-lt"/>
                <a:cs typeface="+mn-lt"/>
              </a:rPr>
              <a:t>Zichen</a:t>
            </a:r>
            <a:r>
              <a:rPr lang="pt-BR" dirty="0">
                <a:ea typeface="+mn-lt"/>
                <a:cs typeface="+mn-lt"/>
              </a:rPr>
              <a:t> Zhang, Adria </a:t>
            </a:r>
            <a:r>
              <a:rPr lang="pt-BR" dirty="0" err="1">
                <a:ea typeface="+mn-lt"/>
                <a:cs typeface="+mn-lt"/>
              </a:rPr>
              <a:t>Cabeza</a:t>
            </a:r>
            <a:r>
              <a:rPr lang="pt-BR" dirty="0">
                <a:ea typeface="+mn-lt"/>
                <a:cs typeface="+mn-lt"/>
              </a:rPr>
              <a:t> Sant’Anna, Albert </a:t>
            </a:r>
            <a:r>
              <a:rPr lang="pt-BR" dirty="0" err="1">
                <a:ea typeface="+mn-lt"/>
                <a:cs typeface="+mn-lt"/>
              </a:rPr>
              <a:t>Su</a:t>
            </a:r>
            <a:r>
              <a:rPr lang="pt-BR" dirty="0">
                <a:ea typeface="+mn-lt"/>
                <a:cs typeface="+mn-lt"/>
              </a:rPr>
              <a:t> ` </a:t>
            </a:r>
            <a:r>
              <a:rPr lang="pt-BR" dirty="0" err="1">
                <a:ea typeface="+mn-lt"/>
                <a:cs typeface="+mn-lt"/>
              </a:rPr>
              <a:t>arez</a:t>
            </a:r>
            <a:r>
              <a:rPr lang="pt-BR" dirty="0">
                <a:ea typeface="+mn-lt"/>
                <a:cs typeface="+mn-lt"/>
              </a:rPr>
              <a:t>, Martin </a:t>
            </a:r>
            <a:r>
              <a:rPr lang="pt-BR" dirty="0" err="1">
                <a:ea typeface="+mn-lt"/>
                <a:cs typeface="+mn-lt"/>
              </a:rPr>
              <a:t>Jagersand</a:t>
            </a:r>
            <a:r>
              <a:rPr lang="pt-BR" dirty="0">
                <a:ea typeface="+mn-lt"/>
                <a:cs typeface="+mn-lt"/>
              </a:rPr>
              <a:t>, </a:t>
            </a:r>
            <a:r>
              <a:rPr lang="pt-BR" dirty="0" err="1">
                <a:ea typeface="+mn-lt"/>
                <a:cs typeface="+mn-lt"/>
              </a:rPr>
              <a:t>and</a:t>
            </a:r>
            <a:r>
              <a:rPr lang="pt-BR" dirty="0">
                <a:ea typeface="+mn-lt"/>
                <a:cs typeface="+mn-lt"/>
              </a:rPr>
              <a:t> </a:t>
            </a:r>
            <a:r>
              <a:rPr lang="pt-BR" dirty="0" err="1">
                <a:ea typeface="+mn-lt"/>
                <a:cs typeface="+mn-lt"/>
              </a:rPr>
              <a:t>Ling</a:t>
            </a:r>
            <a:r>
              <a:rPr lang="pt-BR" dirty="0">
                <a:ea typeface="+mn-lt"/>
                <a:cs typeface="+mn-lt"/>
              </a:rPr>
              <a:t> </a:t>
            </a:r>
            <a:r>
              <a:rPr lang="pt-BR" dirty="0" err="1">
                <a:ea typeface="+mn-lt"/>
                <a:cs typeface="+mn-lt"/>
              </a:rPr>
              <a:t>Shao</a:t>
            </a:r>
            <a:r>
              <a:rPr lang="pt-BR" dirty="0">
                <a:ea typeface="+mn-lt"/>
                <a:cs typeface="+mn-lt"/>
              </a:rPr>
              <a:t>, ` Fellow, IEEE,"</a:t>
            </a:r>
            <a:r>
              <a:rPr lang="pt-BR" dirty="0" err="1">
                <a:ea typeface="+mn-lt"/>
                <a:cs typeface="+mn-lt"/>
              </a:rPr>
              <a:t>Boundary-Aware</a:t>
            </a:r>
            <a:r>
              <a:rPr lang="pt-BR" dirty="0">
                <a:ea typeface="+mn-lt"/>
                <a:cs typeface="+mn-lt"/>
              </a:rPr>
              <a:t> </a:t>
            </a:r>
            <a:r>
              <a:rPr lang="pt-BR" dirty="0" err="1">
                <a:ea typeface="+mn-lt"/>
                <a:cs typeface="+mn-lt"/>
              </a:rPr>
              <a:t>Segmentation</a:t>
            </a:r>
            <a:r>
              <a:rPr lang="pt-BR" dirty="0">
                <a:ea typeface="+mn-lt"/>
                <a:cs typeface="+mn-lt"/>
              </a:rPr>
              <a:t> Network for Mobile </a:t>
            </a:r>
            <a:r>
              <a:rPr lang="pt-BR" dirty="0" err="1">
                <a:ea typeface="+mn-lt"/>
                <a:cs typeface="+mn-lt"/>
              </a:rPr>
              <a:t>and</a:t>
            </a:r>
            <a:r>
              <a:rPr lang="pt-BR" dirty="0">
                <a:ea typeface="+mn-lt"/>
                <a:cs typeface="+mn-lt"/>
              </a:rPr>
              <a:t> Web </a:t>
            </a:r>
            <a:r>
              <a:rPr lang="pt-BR" dirty="0" err="1">
                <a:ea typeface="+mn-lt"/>
                <a:cs typeface="+mn-lt"/>
              </a:rPr>
              <a:t>Applications</a:t>
            </a:r>
            <a:r>
              <a:rPr lang="pt-BR" dirty="0">
                <a:ea typeface="+mn-lt"/>
                <a:cs typeface="+mn-lt"/>
              </a:rPr>
              <a:t>"</a:t>
            </a:r>
          </a:p>
          <a:p>
            <a:pPr marL="0" indent="0">
              <a:buNone/>
            </a:pPr>
            <a:r>
              <a:rPr lang="pt-BR" dirty="0">
                <a:ea typeface="+mn-lt"/>
                <a:cs typeface="+mn-lt"/>
              </a:rPr>
              <a:t>[2]S</a:t>
            </a:r>
            <a:r>
              <a:rPr lang="pt-BR" dirty="0"/>
              <a:t>ylvio </a:t>
            </a:r>
            <a:r>
              <a:rPr lang="pt-BR" dirty="0" err="1"/>
              <a:t>Mantelli</a:t>
            </a:r>
            <a:r>
              <a:rPr lang="pt-BR" dirty="0"/>
              <a:t>,"Técnicas de Segmentação Simples de Imagens",</a:t>
            </a:r>
            <a:endParaRPr lang="pt-BR" dirty="0">
              <a:ea typeface="Calibri"/>
              <a:cs typeface="Calibri"/>
            </a:endParaRPr>
          </a:p>
          <a:p>
            <a:pPr marL="0" indent="0">
              <a:buNone/>
            </a:pPr>
            <a:r>
              <a:rPr lang="pt-BR" dirty="0">
                <a:hlinkClick r:id="rId3">
                  <a:extLst>
                    <a:ext uri="{A12FA001-AC4F-418D-AE19-62706E023703}">
                      <ahyp:hlinkClr xmlns:ahyp="http://schemas.microsoft.com/office/drawing/2018/hyperlinkcolor" val="tx"/>
                    </a:ext>
                  </a:extLst>
                </a:hlinkClick>
              </a:rPr>
              <a:t>segmentos.fm (ufsc.br)</a:t>
            </a:r>
          </a:p>
          <a:p>
            <a:pPr marL="0" indent="0">
              <a:buNone/>
            </a:pPr>
            <a:r>
              <a:rPr lang="pt-BR" dirty="0"/>
              <a:t>[3]ANAIS DO V WORKSHOP DE ÁLGEBRA DA UFG-CAC,"O que é segmentação de imagens?",</a:t>
            </a:r>
            <a:r>
              <a:rPr lang="pt-BR" dirty="0">
                <a:hlinkClick r:id="rId4">
                  <a:extLst>
                    <a:ext uri="{A12FA001-AC4F-418D-AE19-62706E023703}">
                      <ahyp:hlinkClr xmlns:ahyp="http://schemas.microsoft.com/office/drawing/2018/hyperlinkcolor" val="tx"/>
                    </a:ext>
                  </a:extLst>
                </a:hlinkClick>
              </a:rPr>
              <a:t>O_que_e_segmentacao_de_imagens.pdf (ufg.br)</a:t>
            </a:r>
          </a:p>
          <a:p>
            <a:pPr marL="0" indent="0">
              <a:buNone/>
            </a:pPr>
            <a:r>
              <a:rPr lang="pt-BR" dirty="0">
                <a:ea typeface="Calibri"/>
                <a:cs typeface="Calibri"/>
              </a:rPr>
              <a:t>[4]</a:t>
            </a:r>
            <a:r>
              <a:rPr lang="pt-BR" sz="1200" dirty="0">
                <a:ea typeface="+mn-lt"/>
                <a:cs typeface="+mn-lt"/>
              </a:rPr>
              <a:t> </a:t>
            </a:r>
            <a:r>
              <a:rPr lang="pt-BR" dirty="0">
                <a:hlinkClick r:id="rId5">
                  <a:extLst>
                    <a:ext uri="{A12FA001-AC4F-418D-AE19-62706E023703}">
                      <ahyp:hlinkClr xmlns:ahyp="http://schemas.microsoft.com/office/drawing/2018/hyperlinkcolor" val="tx"/>
                    </a:ext>
                  </a:extLst>
                </a:hlinkClick>
              </a:rPr>
              <a:t>Deng-Ping Fan</a:t>
            </a:r>
            <a:r>
              <a:rPr lang="pt-BR" dirty="0"/>
              <a:t>, </a:t>
            </a:r>
            <a:r>
              <a:rPr lang="pt-BR" dirty="0">
                <a:hlinkClick r:id="rId6">
                  <a:extLst>
                    <a:ext uri="{A12FA001-AC4F-418D-AE19-62706E023703}">
                      <ahyp:hlinkClr xmlns:ahyp="http://schemas.microsoft.com/office/drawing/2018/hyperlinkcolor" val="tx"/>
                    </a:ext>
                  </a:extLst>
                </a:hlinkClick>
              </a:rPr>
              <a:t>Ge-Peng Ji</a:t>
            </a:r>
            <a:r>
              <a:rPr lang="pt-BR" dirty="0"/>
              <a:t>, </a:t>
            </a:r>
            <a:r>
              <a:rPr lang="pt-BR" dirty="0">
                <a:hlinkClick r:id="rId7">
                  <a:extLst>
                    <a:ext uri="{A12FA001-AC4F-418D-AE19-62706E023703}">
                      <ahyp:hlinkClr xmlns:ahyp="http://schemas.microsoft.com/office/drawing/2018/hyperlinkcolor" val="tx"/>
                    </a:ext>
                  </a:extLst>
                </a:hlinkClick>
              </a:rPr>
              <a:t>Guolei Sun</a:t>
            </a:r>
            <a:r>
              <a:rPr lang="pt-BR" dirty="0"/>
              <a:t>, </a:t>
            </a:r>
            <a:r>
              <a:rPr lang="pt-BR" dirty="0">
                <a:hlinkClick r:id="rId8">
                  <a:extLst>
                    <a:ext uri="{A12FA001-AC4F-418D-AE19-62706E023703}">
                      <ahyp:hlinkClr xmlns:ahyp="http://schemas.microsoft.com/office/drawing/2018/hyperlinkcolor" val="tx"/>
                    </a:ext>
                  </a:extLst>
                </a:hlinkClick>
              </a:rPr>
              <a:t>Ming-Ming Cheng</a:t>
            </a:r>
            <a:r>
              <a:rPr lang="pt-BR" dirty="0"/>
              <a:t>, </a:t>
            </a:r>
            <a:r>
              <a:rPr lang="pt-BR" dirty="0">
                <a:hlinkClick r:id="rId9">
                  <a:extLst>
                    <a:ext uri="{A12FA001-AC4F-418D-AE19-62706E023703}">
                      <ahyp:hlinkClr xmlns:ahyp="http://schemas.microsoft.com/office/drawing/2018/hyperlinkcolor" val="tx"/>
                    </a:ext>
                  </a:extLst>
                </a:hlinkClick>
              </a:rPr>
              <a:t>Jianbing Shen</a:t>
            </a:r>
            <a:r>
              <a:rPr lang="pt-BR" dirty="0"/>
              <a:t>, </a:t>
            </a:r>
            <a:r>
              <a:rPr lang="pt-BR" dirty="0">
                <a:hlinkClick r:id="rId10">
                  <a:extLst>
                    <a:ext uri="{A12FA001-AC4F-418D-AE19-62706E023703}">
                      <ahyp:hlinkClr xmlns:ahyp="http://schemas.microsoft.com/office/drawing/2018/hyperlinkcolor" val="tx"/>
                    </a:ext>
                  </a:extLst>
                </a:hlinkClick>
              </a:rPr>
              <a:t>Ling Shao</a:t>
            </a:r>
            <a:r>
              <a:rPr lang="pt-BR" sz="1200" dirty="0">
                <a:ea typeface="+mn-lt"/>
                <a:cs typeface="+mn-lt"/>
              </a:rPr>
              <a:t>,=</a:t>
            </a:r>
            <a:r>
              <a:rPr lang="pt-BR" dirty="0"/>
              <a:t>"</a:t>
            </a:r>
            <a:r>
              <a:rPr lang="pt-BR" err="1"/>
              <a:t>camouflaged</a:t>
            </a:r>
            <a:r>
              <a:rPr lang="pt-BR" dirty="0"/>
              <a:t> </a:t>
            </a:r>
            <a:r>
              <a:rPr lang="pt-BR" err="1"/>
              <a:t>Object</a:t>
            </a:r>
            <a:r>
              <a:rPr lang="pt-BR" dirty="0"/>
              <a:t> </a:t>
            </a:r>
            <a:r>
              <a:rPr lang="pt-BR" err="1"/>
              <a:t>Detection</a:t>
            </a:r>
            <a:r>
              <a:rPr lang="pt-BR" dirty="0"/>
              <a:t> </a:t>
            </a:r>
            <a:r>
              <a:rPr lang="pt-BR" dirty="0">
                <a:ea typeface="+mn-lt"/>
                <a:cs typeface="+mn-lt"/>
              </a:rPr>
              <a:t>",</a:t>
            </a:r>
            <a:r>
              <a:rPr lang="pt-BR" dirty="0">
                <a:ea typeface="+mn-lt"/>
                <a:cs typeface="+mn-lt"/>
                <a:hlinkClick r:id="rId11">
                  <a:extLst>
                    <a:ext uri="{A12FA001-AC4F-418D-AE19-62706E023703}">
                      <ahyp:hlinkClr xmlns:ahyp="http://schemas.microsoft.com/office/drawing/2018/hyperlinkcolor" val="tx"/>
                    </a:ext>
                  </a:extLst>
                </a:hlinkClick>
              </a:rPr>
              <a:t>DengPingFan/SINet: Camouflaged Object Detection, CVPR 2020 (Oral) (github.com)</a:t>
            </a:r>
            <a:endParaRPr lang="pt-BR" dirty="0">
              <a:ea typeface="+mn-lt"/>
              <a:cs typeface="+mn-lt"/>
            </a:endParaRPr>
          </a:p>
          <a:p>
            <a:pPr marL="0" indent="0">
              <a:buNone/>
            </a:pPr>
            <a:endParaRPr lang="pt-BR" dirty="0">
              <a:ea typeface="+mn-lt"/>
              <a:cs typeface="+mn-lt"/>
            </a:endParaRPr>
          </a:p>
        </p:txBody>
      </p:sp>
    </p:spTree>
    <p:extLst>
      <p:ext uri="{BB962C8B-B14F-4D97-AF65-F5344CB8AC3E}">
        <p14:creationId xmlns:p14="http://schemas.microsoft.com/office/powerpoint/2010/main" val="17872649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A32550-8C76-B013-2EC7-989D8C3B19BE}"/>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id="{EF043237-7757-7557-B63E-D4EB5152D44B}"/>
              </a:ext>
            </a:extLst>
          </p:cNvPr>
          <p:cNvSpPr>
            <a:spLocks noGrp="1"/>
          </p:cNvSpPr>
          <p:nvPr>
            <p:ph idx="1"/>
          </p:nvPr>
        </p:nvSpPr>
        <p:spPr>
          <a:xfrm>
            <a:off x="838200" y="1825624"/>
            <a:ext cx="10877811" cy="5032375"/>
          </a:xfrm>
        </p:spPr>
        <p:txBody>
          <a:bodyPr vert="horz" lIns="91440" tIns="45720" rIns="91440" bIns="45720" rtlCol="0" anchor="t">
            <a:normAutofit/>
          </a:bodyPr>
          <a:lstStyle/>
          <a:p>
            <a:pPr marL="0" indent="0">
              <a:buNone/>
            </a:pPr>
            <a:r>
              <a:rPr lang="pt-BR" dirty="0">
                <a:ea typeface="+mn-lt"/>
                <a:cs typeface="+mn-lt"/>
              </a:rPr>
              <a:t>[6]</a:t>
            </a:r>
            <a:r>
              <a:rPr lang="pt-BR" sz="1200" dirty="0">
                <a:solidFill>
                  <a:srgbClr val="6C757D"/>
                </a:solidFill>
                <a:ea typeface="+mn-lt"/>
                <a:cs typeface="+mn-lt"/>
              </a:rPr>
              <a:t> </a:t>
            </a:r>
            <a:r>
              <a:rPr lang="pt-BR" dirty="0" err="1">
                <a:solidFill>
                  <a:srgbClr val="000000"/>
                </a:solidFill>
                <a:cs typeface="Calibri"/>
              </a:rPr>
              <a:t>Badrinarayanan</a:t>
            </a:r>
            <a:r>
              <a:rPr lang="pt-BR" dirty="0">
                <a:solidFill>
                  <a:srgbClr val="000000"/>
                </a:solidFill>
                <a:cs typeface="Calibri"/>
              </a:rPr>
              <a:t> et al. ," </a:t>
            </a:r>
            <a:r>
              <a:rPr lang="pt-BR" dirty="0" err="1">
                <a:solidFill>
                  <a:srgbClr val="000000"/>
                </a:solidFill>
                <a:cs typeface="Calibri"/>
              </a:rPr>
              <a:t>SegNet</a:t>
            </a:r>
            <a:r>
              <a:rPr lang="pt-BR" dirty="0">
                <a:solidFill>
                  <a:srgbClr val="000000"/>
                </a:solidFill>
                <a:cs typeface="Calibri"/>
              </a:rPr>
              <a:t>: A </a:t>
            </a:r>
            <a:r>
              <a:rPr lang="pt-BR" dirty="0" err="1">
                <a:solidFill>
                  <a:srgbClr val="000000"/>
                </a:solidFill>
                <a:cs typeface="Calibri"/>
              </a:rPr>
              <a:t>Deep</a:t>
            </a:r>
            <a:r>
              <a:rPr lang="pt-BR" dirty="0">
                <a:solidFill>
                  <a:srgbClr val="000000"/>
                </a:solidFill>
                <a:cs typeface="Calibri"/>
              </a:rPr>
              <a:t> </a:t>
            </a:r>
            <a:r>
              <a:rPr lang="pt-BR" dirty="0" err="1">
                <a:solidFill>
                  <a:srgbClr val="000000"/>
                </a:solidFill>
                <a:cs typeface="Calibri"/>
              </a:rPr>
              <a:t>Convolutional</a:t>
            </a:r>
            <a:r>
              <a:rPr lang="pt-BR" dirty="0">
                <a:solidFill>
                  <a:srgbClr val="000000"/>
                </a:solidFill>
                <a:cs typeface="Calibri"/>
              </a:rPr>
              <a:t> </a:t>
            </a:r>
            <a:r>
              <a:rPr lang="pt-BR" dirty="0" err="1">
                <a:solidFill>
                  <a:srgbClr val="000000"/>
                </a:solidFill>
                <a:cs typeface="Calibri"/>
              </a:rPr>
              <a:t>Encoder-Decoder</a:t>
            </a:r>
            <a:r>
              <a:rPr lang="pt-BR" dirty="0">
                <a:solidFill>
                  <a:srgbClr val="000000"/>
                </a:solidFill>
                <a:cs typeface="Calibri"/>
              </a:rPr>
              <a:t> </a:t>
            </a:r>
            <a:r>
              <a:rPr lang="pt-BR" dirty="0" err="1">
                <a:solidFill>
                  <a:srgbClr val="000000"/>
                </a:solidFill>
                <a:cs typeface="Calibri"/>
              </a:rPr>
              <a:t>Architecture</a:t>
            </a:r>
            <a:r>
              <a:rPr lang="pt-BR" dirty="0">
                <a:solidFill>
                  <a:srgbClr val="000000"/>
                </a:solidFill>
                <a:cs typeface="Calibri"/>
              </a:rPr>
              <a:t> for </a:t>
            </a:r>
            <a:r>
              <a:rPr lang="pt-BR" dirty="0" err="1">
                <a:solidFill>
                  <a:srgbClr val="000000"/>
                </a:solidFill>
                <a:cs typeface="Calibri"/>
              </a:rPr>
              <a:t>Image</a:t>
            </a:r>
            <a:r>
              <a:rPr lang="pt-BR" dirty="0">
                <a:solidFill>
                  <a:srgbClr val="000000"/>
                </a:solidFill>
                <a:cs typeface="Calibri"/>
              </a:rPr>
              <a:t> </a:t>
            </a:r>
            <a:r>
              <a:rPr lang="pt-BR" dirty="0" err="1">
                <a:solidFill>
                  <a:srgbClr val="000000"/>
                </a:solidFill>
                <a:cs typeface="Calibri"/>
              </a:rPr>
              <a:t>Segmentation</a:t>
            </a:r>
            <a:r>
              <a:rPr lang="pt-BR" dirty="0">
                <a:solidFill>
                  <a:srgbClr val="000000"/>
                </a:solidFill>
                <a:cs typeface="Calibri"/>
              </a:rPr>
              <a:t> ",</a:t>
            </a:r>
            <a:r>
              <a:rPr lang="pt-BR" dirty="0">
                <a:solidFill>
                  <a:srgbClr val="000000"/>
                </a:solidFill>
                <a:cs typeface="Calibri"/>
                <a:hlinkClick r:id="rId3">
                  <a:extLst>
                    <a:ext uri="{A12FA001-AC4F-418D-AE19-62706E023703}">
                      <ahyp:hlinkClr xmlns:ahyp="http://schemas.microsoft.com/office/drawing/2018/hyperlinkcolor" val="tx"/>
                    </a:ext>
                  </a:extLst>
                </a:hlinkClick>
              </a:rPr>
              <a:t>SegNet Explained | Papers With Code</a:t>
            </a:r>
            <a:endParaRPr lang="pt-BR">
              <a:solidFill>
                <a:srgbClr val="000000"/>
              </a:solidFill>
              <a:cs typeface="Calibri"/>
            </a:endParaRPr>
          </a:p>
          <a:p>
            <a:pPr marL="0" indent="0">
              <a:buNone/>
            </a:pPr>
            <a:endParaRPr lang="pt-BR">
              <a:cs typeface="Calibri"/>
            </a:endParaRPr>
          </a:p>
          <a:p>
            <a:pPr marL="0" indent="0">
              <a:buNone/>
            </a:pPr>
            <a:endParaRPr lang="pt-BR">
              <a:ea typeface="Calibri"/>
              <a:cs typeface="Calibri"/>
            </a:endParaRPr>
          </a:p>
        </p:txBody>
      </p:sp>
    </p:spTree>
    <p:extLst>
      <p:ext uri="{BB962C8B-B14F-4D97-AF65-F5344CB8AC3E}">
        <p14:creationId xmlns:p14="http://schemas.microsoft.com/office/powerpoint/2010/main" val="17176315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37730056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DDA8CE9-E0A6-4FF2-823D-D0860760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195564-33B9-434B-9641-764F5905A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3" name="Group 12">
            <a:extLst>
              <a:ext uri="{FF2B5EF4-FFF2-40B4-BE49-F238E27FC236}">
                <a16:creationId xmlns:a16="http://schemas.microsoft.com/office/drawing/2014/main" id="{1D18C537-E336-47C4-836B-C342A230F8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1"/>
            <a:ext cx="4262009" cy="2602764"/>
            <a:chOff x="6867015" y="-1"/>
            <a:chExt cx="5324985" cy="3251912"/>
          </a:xfrm>
          <a:solidFill>
            <a:schemeClr val="accent5">
              <a:alpha val="5000"/>
            </a:schemeClr>
          </a:solidFill>
        </p:grpSpPr>
        <p:sp>
          <p:nvSpPr>
            <p:cNvPr id="14" name="Freeform: Shape 13">
              <a:extLst>
                <a:ext uri="{FF2B5EF4-FFF2-40B4-BE49-F238E27FC236}">
                  <a16:creationId xmlns:a16="http://schemas.microsoft.com/office/drawing/2014/main" id="{481F97D2-9A0D-4CA5-B9AF-27B558BCF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6678A47C-892D-47C9-A5D8-F8860B1B0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D9E8FDFA-59ED-4D6F-BA20-10CDF8436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958D9A5-8003-4D92-8C05-787C630F7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A1259D8-0C3A-4069-A22F-537BBBB61A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60995" y="62352"/>
            <a:ext cx="6028697" cy="6795648"/>
            <a:chOff x="6160995" y="62352"/>
            <a:chExt cx="6028697" cy="6795648"/>
          </a:xfrm>
        </p:grpSpPr>
        <p:sp>
          <p:nvSpPr>
            <p:cNvPr id="20" name="Freeform: Shape 19">
              <a:extLst>
                <a:ext uri="{FF2B5EF4-FFF2-40B4-BE49-F238E27FC236}">
                  <a16:creationId xmlns:a16="http://schemas.microsoft.com/office/drawing/2014/main" id="{D90700B4-CEB5-450F-9EA7-95E355B50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82080" y="81632"/>
              <a:ext cx="6007612" cy="6776368"/>
            </a:xfrm>
            <a:custGeom>
              <a:avLst/>
              <a:gdLst>
                <a:gd name="connsiteX0" fmla="*/ 4493599 w 6007612"/>
                <a:gd name="connsiteY0" fmla="*/ 0 h 6797829"/>
                <a:gd name="connsiteX1" fmla="*/ 5981837 w 6007612"/>
                <a:gd name="connsiteY1" fmla="*/ 314220 h 6797829"/>
                <a:gd name="connsiteX2" fmla="*/ 6007612 w 6007612"/>
                <a:gd name="connsiteY2" fmla="*/ 327088 h 6797829"/>
                <a:gd name="connsiteX3" fmla="*/ 6007612 w 6007612"/>
                <a:gd name="connsiteY3" fmla="*/ 1316637 h 6797829"/>
                <a:gd name="connsiteX4" fmla="*/ 5852405 w 6007612"/>
                <a:gd name="connsiteY4" fmla="*/ 1209899 h 6797829"/>
                <a:gd name="connsiteX5" fmla="*/ 5622498 w 6007612"/>
                <a:gd name="connsiteY5" fmla="*/ 1086619 h 6797829"/>
                <a:gd name="connsiteX6" fmla="*/ 4493032 w 6007612"/>
                <a:gd name="connsiteY6" fmla="*/ 851533 h 6797829"/>
                <a:gd name="connsiteX7" fmla="*/ 3155579 w 6007612"/>
                <a:gd name="connsiteY7" fmla="*/ 1108326 h 6797829"/>
                <a:gd name="connsiteX8" fmla="*/ 1963832 w 6007612"/>
                <a:gd name="connsiteY8" fmla="*/ 1817700 h 6797829"/>
                <a:gd name="connsiteX9" fmla="*/ 1144646 w 6007612"/>
                <a:gd name="connsiteY9" fmla="*/ 2832814 h 6797829"/>
                <a:gd name="connsiteX10" fmla="*/ 851249 w 6007612"/>
                <a:gd name="connsiteY10" fmla="*/ 3998599 h 6797829"/>
                <a:gd name="connsiteX11" fmla="*/ 1336319 w 6007612"/>
                <a:gd name="connsiteY11" fmla="*/ 5057837 h 6797829"/>
                <a:gd name="connsiteX12" fmla="*/ 1597084 w 6007612"/>
                <a:gd name="connsiteY12" fmla="*/ 5424583 h 6797829"/>
                <a:gd name="connsiteX13" fmla="*/ 2591910 w 6007612"/>
                <a:gd name="connsiteY13" fmla="*/ 6440122 h 6797829"/>
                <a:gd name="connsiteX14" fmla="*/ 3899854 w 6007612"/>
                <a:gd name="connsiteY14" fmla="*/ 6780621 h 6797829"/>
                <a:gd name="connsiteX15" fmla="*/ 4741172 w 6007612"/>
                <a:gd name="connsiteY15" fmla="*/ 6563979 h 6797829"/>
                <a:gd name="connsiteX16" fmla="*/ 5649171 w 6007612"/>
                <a:gd name="connsiteY16" fmla="*/ 5938452 h 6797829"/>
                <a:gd name="connsiteX17" fmla="*/ 5873475 w 6007612"/>
                <a:gd name="connsiteY17" fmla="*/ 5764656 h 6797829"/>
                <a:gd name="connsiteX18" fmla="*/ 6007612 w 6007612"/>
                <a:gd name="connsiteY18" fmla="*/ 5660343 h 6797829"/>
                <a:gd name="connsiteX19" fmla="*/ 6007612 w 6007612"/>
                <a:gd name="connsiteY19" fmla="*/ 6737454 h 6797829"/>
                <a:gd name="connsiteX20" fmla="*/ 5929386 w 6007612"/>
                <a:gd name="connsiteY20" fmla="*/ 6797829 h 6797829"/>
                <a:gd name="connsiteX21" fmla="*/ 1656512 w 6007612"/>
                <a:gd name="connsiteY21" fmla="*/ 6797829 h 6797829"/>
                <a:gd name="connsiteX22" fmla="*/ 1630254 w 6007612"/>
                <a:gd name="connsiteY22" fmla="*/ 6775222 h 6797829"/>
                <a:gd name="connsiteX23" fmla="*/ 892250 w 6007612"/>
                <a:gd name="connsiteY23" fmla="*/ 5902700 h 6797829"/>
                <a:gd name="connsiteX24" fmla="*/ 0 w 6007612"/>
                <a:gd name="connsiteY24" fmla="*/ 3998599 h 6797829"/>
                <a:gd name="connsiteX25" fmla="*/ 4493032 w 6007612"/>
                <a:gd name="connsiteY25"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07612" h="6797829">
                  <a:moveTo>
                    <a:pt x="4493599" y="0"/>
                  </a:moveTo>
                  <a:cubicBezTo>
                    <a:pt x="5048011" y="0"/>
                    <a:pt x="5546284" y="111886"/>
                    <a:pt x="5981837" y="314220"/>
                  </a:cubicBezTo>
                  <a:lnTo>
                    <a:pt x="6007612" y="327088"/>
                  </a:lnTo>
                  <a:lnTo>
                    <a:pt x="6007612" y="1316637"/>
                  </a:lnTo>
                  <a:lnTo>
                    <a:pt x="5852405" y="1209899"/>
                  </a:lnTo>
                  <a:cubicBezTo>
                    <a:pt x="5778266" y="1164709"/>
                    <a:pt x="5701526" y="1123535"/>
                    <a:pt x="5622498" y="1086619"/>
                  </a:cubicBezTo>
                  <a:cubicBezTo>
                    <a:pt x="5286822" y="930699"/>
                    <a:pt x="4906882" y="851533"/>
                    <a:pt x="4493032" y="851533"/>
                  </a:cubicBezTo>
                  <a:cubicBezTo>
                    <a:pt x="4056201" y="851533"/>
                    <a:pt x="3593263" y="940631"/>
                    <a:pt x="3155579" y="1108326"/>
                  </a:cubicBezTo>
                  <a:cubicBezTo>
                    <a:pt x="2721215" y="1275979"/>
                    <a:pt x="2318305" y="1515819"/>
                    <a:pt x="1963832" y="1817700"/>
                  </a:cubicBezTo>
                  <a:cubicBezTo>
                    <a:pt x="1617657" y="2114360"/>
                    <a:pt x="1334332" y="2465358"/>
                    <a:pt x="1144646" y="2832814"/>
                  </a:cubicBezTo>
                  <a:cubicBezTo>
                    <a:pt x="950561" y="3210060"/>
                    <a:pt x="851249" y="3602202"/>
                    <a:pt x="851249" y="3998599"/>
                  </a:cubicBezTo>
                  <a:cubicBezTo>
                    <a:pt x="851249" y="4377547"/>
                    <a:pt x="999792" y="4597311"/>
                    <a:pt x="1336319" y="5057837"/>
                  </a:cubicBezTo>
                  <a:cubicBezTo>
                    <a:pt x="1420450" y="5173181"/>
                    <a:pt x="1507419" y="5292497"/>
                    <a:pt x="1597084" y="5424583"/>
                  </a:cubicBezTo>
                  <a:cubicBezTo>
                    <a:pt x="1914175" y="5891917"/>
                    <a:pt x="2239493" y="6224189"/>
                    <a:pt x="2591910" y="6440122"/>
                  </a:cubicBezTo>
                  <a:cubicBezTo>
                    <a:pt x="2965467" y="6669393"/>
                    <a:pt x="3393219" y="6780621"/>
                    <a:pt x="3899854" y="6780621"/>
                  </a:cubicBezTo>
                  <a:cubicBezTo>
                    <a:pt x="4187861" y="6780621"/>
                    <a:pt x="4454583" y="6711812"/>
                    <a:pt x="4741172" y="6563979"/>
                  </a:cubicBezTo>
                  <a:cubicBezTo>
                    <a:pt x="5034852" y="6412173"/>
                    <a:pt x="5326263" y="6190848"/>
                    <a:pt x="5649171" y="5938452"/>
                  </a:cubicBezTo>
                  <a:cubicBezTo>
                    <a:pt x="5724931" y="5879291"/>
                    <a:pt x="5800409" y="5821406"/>
                    <a:pt x="5873475" y="5764656"/>
                  </a:cubicBezTo>
                  <a:lnTo>
                    <a:pt x="6007612" y="5660343"/>
                  </a:lnTo>
                  <a:lnTo>
                    <a:pt x="6007612" y="6737454"/>
                  </a:lnTo>
                  <a:lnTo>
                    <a:pt x="5929386"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0582300F-F646-4FC3-94FC-0582F4B5E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0995" y="62352"/>
              <a:ext cx="6028697" cy="6795648"/>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FBB8E8B8-1900-4326-8858-F375F5D8A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3721" y="81632"/>
              <a:ext cx="6025971" cy="6776368"/>
            </a:xfrm>
            <a:custGeom>
              <a:avLst/>
              <a:gdLst>
                <a:gd name="connsiteX0" fmla="*/ 6025971 w 6025971"/>
                <a:gd name="connsiteY0" fmla="*/ 5825635 h 6797829"/>
                <a:gd name="connsiteX1" fmla="*/ 6025971 w 6025971"/>
                <a:gd name="connsiteY1" fmla="*/ 6723285 h 6797829"/>
                <a:gd name="connsiteX2" fmla="*/ 5929386 w 6025971"/>
                <a:gd name="connsiteY2" fmla="*/ 6797829 h 6797829"/>
                <a:gd name="connsiteX3" fmla="*/ 4560411 w 6025971"/>
                <a:gd name="connsiteY3" fmla="*/ 6797829 h 6797829"/>
                <a:gd name="connsiteX4" fmla="*/ 4597731 w 6025971"/>
                <a:gd name="connsiteY4" fmla="*/ 6785305 h 6797829"/>
                <a:gd name="connsiteX5" fmla="*/ 5736707 w 6025971"/>
                <a:gd name="connsiteY5" fmla="*/ 6050108 h 6797829"/>
                <a:gd name="connsiteX6" fmla="*/ 5960301 w 6025971"/>
                <a:gd name="connsiteY6" fmla="*/ 5876738 h 6797829"/>
                <a:gd name="connsiteX7" fmla="*/ 4493599 w 6025971"/>
                <a:gd name="connsiteY7" fmla="*/ 0 h 6797829"/>
                <a:gd name="connsiteX8" fmla="*/ 5981837 w 6025971"/>
                <a:gd name="connsiteY8" fmla="*/ 314220 h 6797829"/>
                <a:gd name="connsiteX9" fmla="*/ 6025971 w 6025971"/>
                <a:gd name="connsiteY9" fmla="*/ 336254 h 6797829"/>
                <a:gd name="connsiteX10" fmla="*/ 6025971 w 6025971"/>
                <a:gd name="connsiteY10" fmla="*/ 1157325 h 6797829"/>
                <a:gd name="connsiteX11" fmla="*/ 5925889 w 6025971"/>
                <a:gd name="connsiteY11" fmla="*/ 1088522 h 6797829"/>
                <a:gd name="connsiteX12" fmla="*/ 5682227 w 6025971"/>
                <a:gd name="connsiteY12" fmla="*/ 957939 h 6797829"/>
                <a:gd name="connsiteX13" fmla="*/ 4493032 w 6025971"/>
                <a:gd name="connsiteY13" fmla="*/ 709658 h 6797829"/>
                <a:gd name="connsiteX14" fmla="*/ 3104646 w 6025971"/>
                <a:gd name="connsiteY14" fmla="*/ 976666 h 6797829"/>
                <a:gd name="connsiteX15" fmla="*/ 1871612 w 6025971"/>
                <a:gd name="connsiteY15" fmla="*/ 1710017 h 6797829"/>
                <a:gd name="connsiteX16" fmla="*/ 1018661 w 6025971"/>
                <a:gd name="connsiteY16" fmla="*/ 2767694 h 6797829"/>
                <a:gd name="connsiteX17" fmla="*/ 709374 w 6025971"/>
                <a:gd name="connsiteY17" fmla="*/ 3998599 h 6797829"/>
                <a:gd name="connsiteX18" fmla="*/ 1221258 w 6025971"/>
                <a:gd name="connsiteY18" fmla="*/ 5141684 h 6797829"/>
                <a:gd name="connsiteX19" fmla="*/ 1479187 w 6025971"/>
                <a:gd name="connsiteY19" fmla="*/ 5504459 h 6797829"/>
                <a:gd name="connsiteX20" fmla="*/ 3021272 w 6025971"/>
                <a:gd name="connsiteY20" fmla="*/ 6793670 h 6797829"/>
                <a:gd name="connsiteX21" fmla="*/ 3035805 w 6025971"/>
                <a:gd name="connsiteY21" fmla="*/ 6797829 h 6797829"/>
                <a:gd name="connsiteX22" fmla="*/ 1656512 w 6025971"/>
                <a:gd name="connsiteY22" fmla="*/ 6797829 h 6797829"/>
                <a:gd name="connsiteX23" fmla="*/ 1630254 w 6025971"/>
                <a:gd name="connsiteY23" fmla="*/ 6775222 h 6797829"/>
                <a:gd name="connsiteX24" fmla="*/ 892250 w 6025971"/>
                <a:gd name="connsiteY24" fmla="*/ 5902700 h 6797829"/>
                <a:gd name="connsiteX25" fmla="*/ 0 w 6025971"/>
                <a:gd name="connsiteY25" fmla="*/ 3998599 h 6797829"/>
                <a:gd name="connsiteX26" fmla="*/ 4493032 w 6025971"/>
                <a:gd name="connsiteY26"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25971" h="6797829">
                  <a:moveTo>
                    <a:pt x="6025971" y="5825635"/>
                  </a:moveTo>
                  <a:lnTo>
                    <a:pt x="6025971" y="6723285"/>
                  </a:lnTo>
                  <a:lnTo>
                    <a:pt x="5929386" y="6797829"/>
                  </a:lnTo>
                  <a:lnTo>
                    <a:pt x="4560411" y="6797829"/>
                  </a:lnTo>
                  <a:lnTo>
                    <a:pt x="4597731" y="6785305"/>
                  </a:lnTo>
                  <a:cubicBezTo>
                    <a:pt x="4964953" y="6637825"/>
                    <a:pt x="5315251" y="6379435"/>
                    <a:pt x="5736707" y="6050108"/>
                  </a:cubicBezTo>
                  <a:cubicBezTo>
                    <a:pt x="5812043" y="5991230"/>
                    <a:pt x="5887377" y="5933488"/>
                    <a:pt x="5960301" y="5876738"/>
                  </a:cubicBezTo>
                  <a:close/>
                  <a:moveTo>
                    <a:pt x="4493599" y="0"/>
                  </a:moveTo>
                  <a:cubicBezTo>
                    <a:pt x="5048011" y="0"/>
                    <a:pt x="5546284" y="111886"/>
                    <a:pt x="5981837" y="314220"/>
                  </a:cubicBezTo>
                  <a:lnTo>
                    <a:pt x="6025971" y="336254"/>
                  </a:lnTo>
                  <a:lnTo>
                    <a:pt x="6025971" y="1157325"/>
                  </a:lnTo>
                  <a:lnTo>
                    <a:pt x="5925889" y="1088522"/>
                  </a:lnTo>
                  <a:cubicBezTo>
                    <a:pt x="5847314" y="1040649"/>
                    <a:pt x="5765982" y="997036"/>
                    <a:pt x="5682227" y="957939"/>
                  </a:cubicBezTo>
                  <a:cubicBezTo>
                    <a:pt x="5327823" y="793222"/>
                    <a:pt x="4927595" y="709658"/>
                    <a:pt x="4493032" y="709658"/>
                  </a:cubicBezTo>
                  <a:cubicBezTo>
                    <a:pt x="4031940" y="709658"/>
                    <a:pt x="3564888" y="799465"/>
                    <a:pt x="3104646" y="976666"/>
                  </a:cubicBezTo>
                  <a:cubicBezTo>
                    <a:pt x="2655243" y="1149867"/>
                    <a:pt x="2238358" y="1397822"/>
                    <a:pt x="1871612" y="1710017"/>
                  </a:cubicBezTo>
                  <a:cubicBezTo>
                    <a:pt x="1506427" y="2022852"/>
                    <a:pt x="1219414" y="2378815"/>
                    <a:pt x="1018661" y="2767694"/>
                  </a:cubicBezTo>
                  <a:cubicBezTo>
                    <a:pt x="813368" y="3165227"/>
                    <a:pt x="709374" y="3579358"/>
                    <a:pt x="709374" y="3998599"/>
                  </a:cubicBezTo>
                  <a:cubicBezTo>
                    <a:pt x="709374" y="4421103"/>
                    <a:pt x="875510" y="4667680"/>
                    <a:pt x="1221258" y="5141684"/>
                  </a:cubicBezTo>
                  <a:cubicBezTo>
                    <a:pt x="1304681" y="5256035"/>
                    <a:pt x="1390941" y="5374217"/>
                    <a:pt x="1479187" y="5504459"/>
                  </a:cubicBezTo>
                  <a:cubicBezTo>
                    <a:pt x="1942790" y="6187719"/>
                    <a:pt x="2430063" y="6601673"/>
                    <a:pt x="3021272" y="6793670"/>
                  </a:cubicBezTo>
                  <a:lnTo>
                    <a:pt x="3035805"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ítulo 1">
            <a:extLst>
              <a:ext uri="{FF2B5EF4-FFF2-40B4-BE49-F238E27FC236}">
                <a16:creationId xmlns:a16="http://schemas.microsoft.com/office/drawing/2014/main" id="{32666AC8-2E17-4DB4-B0F5-60C640CCFD2E}"/>
              </a:ext>
            </a:extLst>
          </p:cNvPr>
          <p:cNvSpPr txBox="1">
            <a:spLocks/>
          </p:cNvSpPr>
          <p:nvPr/>
        </p:nvSpPr>
        <p:spPr>
          <a:xfrm>
            <a:off x="804672" y="1055098"/>
            <a:ext cx="5760719" cy="47478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000" kern="1200">
                <a:solidFill>
                  <a:schemeClr val="tx2"/>
                </a:solidFill>
                <a:latin typeface="+mj-lt"/>
                <a:ea typeface="+mj-ea"/>
                <a:cs typeface="+mj-cs"/>
              </a:rPr>
              <a:t>Obrigado!</a:t>
            </a:r>
            <a:endParaRPr lang="en-US" sz="4000" b="1" i="1" kern="1200">
              <a:solidFill>
                <a:schemeClr val="tx2"/>
              </a:solidFill>
              <a:latin typeface="+mj-lt"/>
              <a:ea typeface="+mj-ea"/>
              <a:cs typeface="+mj-cs"/>
            </a:endParaRPr>
          </a:p>
        </p:txBody>
      </p:sp>
      <p:sp>
        <p:nvSpPr>
          <p:cNvPr id="2" name="CaixaDeTexto 1">
            <a:extLst>
              <a:ext uri="{FF2B5EF4-FFF2-40B4-BE49-F238E27FC236}">
                <a16:creationId xmlns:a16="http://schemas.microsoft.com/office/drawing/2014/main" id="{5E60DA7E-A35B-8B06-38DC-C2ED2E22DDCE}"/>
              </a:ext>
            </a:extLst>
          </p:cNvPr>
          <p:cNvSpPr txBox="1"/>
          <p:nvPr/>
        </p:nvSpPr>
        <p:spPr>
          <a:xfrm>
            <a:off x="4546947" y="4265111"/>
            <a:ext cx="41012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dirty="0">
                <a:ea typeface="+mn-lt"/>
                <a:cs typeface="+mn-lt"/>
              </a:rPr>
              <a:t>https://forms.gle/pdMFSNvjdZFDrpYUA</a:t>
            </a:r>
            <a:endParaRPr lang="pt-BR" dirty="0"/>
          </a:p>
        </p:txBody>
      </p:sp>
    </p:spTree>
    <p:extLst>
      <p:ext uri="{BB962C8B-B14F-4D97-AF65-F5344CB8AC3E}">
        <p14:creationId xmlns:p14="http://schemas.microsoft.com/office/powerpoint/2010/main" val="2655704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B7550-0C12-DAF0-31F2-E048F8687DF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7A0483E-A103-9F12-72EF-29CA0C189DBD}"/>
              </a:ext>
            </a:extLst>
          </p:cNvPr>
          <p:cNvSpPr>
            <a:spLocks noGrp="1"/>
          </p:cNvSpPr>
          <p:nvPr>
            <p:ph type="title"/>
          </p:nvPr>
        </p:nvSpPr>
        <p:spPr>
          <a:xfrm>
            <a:off x="399789" y="-218"/>
            <a:ext cx="10515600" cy="1085481"/>
          </a:xfrm>
        </p:spPr>
        <p:txBody>
          <a:bodyPr/>
          <a:lstStyle/>
          <a:p>
            <a:r>
              <a:rPr lang="pt-BR" dirty="0"/>
              <a:t>Introdução</a:t>
            </a:r>
          </a:p>
        </p:txBody>
      </p:sp>
      <p:sp>
        <p:nvSpPr>
          <p:cNvPr id="3" name="Espaço Reservado para Conteúdo 2">
            <a:extLst>
              <a:ext uri="{FF2B5EF4-FFF2-40B4-BE49-F238E27FC236}">
                <a16:creationId xmlns:a16="http://schemas.microsoft.com/office/drawing/2014/main" id="{B7E32057-F761-62D9-D16D-4F3D930A4B96}"/>
              </a:ext>
            </a:extLst>
          </p:cNvPr>
          <p:cNvSpPr>
            <a:spLocks noGrp="1"/>
          </p:cNvSpPr>
          <p:nvPr>
            <p:ph idx="1"/>
          </p:nvPr>
        </p:nvSpPr>
        <p:spPr>
          <a:xfrm>
            <a:off x="5294416" y="1146257"/>
            <a:ext cx="6521883" cy="5352603"/>
          </a:xfrm>
        </p:spPr>
        <p:txBody>
          <a:bodyPr vert="horz" lIns="91440" tIns="45720" rIns="91440" bIns="45720" rtlCol="0" anchor="t">
            <a:normAutofit fontScale="92500" lnSpcReduction="10000"/>
          </a:bodyPr>
          <a:lstStyle/>
          <a:p>
            <a:pPr marL="0" indent="0">
              <a:buNone/>
            </a:pPr>
            <a:r>
              <a:rPr lang="pt-BR" dirty="0">
                <a:solidFill>
                  <a:srgbClr val="000000"/>
                </a:solidFill>
                <a:latin typeface="Calibri" panose="020F0502020204030204"/>
                <a:ea typeface="Calibri" panose="020F0502020204030204"/>
                <a:cs typeface="Calibri" panose="020F0502020204030204"/>
              </a:rPr>
              <a:t>A segmentação de imagens tem sido estudada ao longo de muitas décadas utilizando métodos convencionais e, nos últimos anos utilizando a aprendizagem profunda. Várias abordagens convencionais diferentes, como os métodos interactivos, os métodos de contorno ativo(métodos de conjunto de níveis), abordagens teóricas de grafos, métodos de agrupamento ,  etc., têm sido estudadas para a segmentação de imagens nas últimas décadas. No entanto, os métodos automáticos falham quando as fronteiras são complexas. Métodos interativos permitem aos humanos resolver os casos complexos mas estes métodos são geralmente  com custos de tempo significativos.</a:t>
            </a:r>
            <a:endParaRPr lang="pt-BR"/>
          </a:p>
          <a:p>
            <a:endParaRPr lang="pt-BR"/>
          </a:p>
          <a:p>
            <a:pPr marL="0" indent="0">
              <a:buNone/>
            </a:pPr>
            <a:endParaRPr lang="pt-BR" dirty="0">
              <a:ea typeface="+mn-lt"/>
              <a:cs typeface="+mn-lt"/>
            </a:endParaRPr>
          </a:p>
        </p:txBody>
      </p:sp>
      <p:pic>
        <p:nvPicPr>
          <p:cNvPr id="5" name="Imagem 4" descr="Lagarto com a boca aberta&#10;&#10;Descrição gerada automaticamente">
            <a:extLst>
              <a:ext uri="{FF2B5EF4-FFF2-40B4-BE49-F238E27FC236}">
                <a16:creationId xmlns:a16="http://schemas.microsoft.com/office/drawing/2014/main" id="{ECC38ACC-00CF-4856-E6A8-69FD2AC2784C}"/>
              </a:ext>
            </a:extLst>
          </p:cNvPr>
          <p:cNvPicPr>
            <a:picLocks noChangeAspect="1"/>
          </p:cNvPicPr>
          <p:nvPr/>
        </p:nvPicPr>
        <p:blipFill>
          <a:blip r:embed="rId3"/>
          <a:stretch>
            <a:fillRect/>
          </a:stretch>
        </p:blipFill>
        <p:spPr>
          <a:xfrm>
            <a:off x="281854" y="1271212"/>
            <a:ext cx="4879149" cy="4948521"/>
          </a:xfrm>
          <a:prstGeom prst="rect">
            <a:avLst/>
          </a:prstGeom>
        </p:spPr>
      </p:pic>
    </p:spTree>
    <p:extLst>
      <p:ext uri="{BB962C8B-B14F-4D97-AF65-F5344CB8AC3E}">
        <p14:creationId xmlns:p14="http://schemas.microsoft.com/office/powerpoint/2010/main" val="1681835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75565-609D-A8FB-751B-D71CB4E312C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F0F8580-9F1D-5885-961B-68258CEC0BAC}"/>
              </a:ext>
            </a:extLst>
          </p:cNvPr>
          <p:cNvSpPr>
            <a:spLocks noGrp="1"/>
          </p:cNvSpPr>
          <p:nvPr>
            <p:ph type="title"/>
          </p:nvPr>
        </p:nvSpPr>
        <p:spPr>
          <a:xfrm>
            <a:off x="838200" y="365125"/>
            <a:ext cx="10515600" cy="793207"/>
          </a:xfrm>
        </p:spPr>
        <p:txBody>
          <a:bodyPr/>
          <a:lstStyle/>
          <a:p>
            <a:r>
              <a:rPr lang="pt-BR" dirty="0"/>
              <a:t>Introdução</a:t>
            </a:r>
          </a:p>
        </p:txBody>
      </p:sp>
      <p:sp>
        <p:nvSpPr>
          <p:cNvPr id="3" name="Espaço Reservado para Conteúdo 2">
            <a:extLst>
              <a:ext uri="{FF2B5EF4-FFF2-40B4-BE49-F238E27FC236}">
                <a16:creationId xmlns:a16="http://schemas.microsoft.com/office/drawing/2014/main" id="{B22139E3-A283-A878-64BA-29F213E807AA}"/>
              </a:ext>
            </a:extLst>
          </p:cNvPr>
          <p:cNvSpPr>
            <a:spLocks noGrp="1"/>
          </p:cNvSpPr>
          <p:nvPr>
            <p:ph idx="1"/>
          </p:nvPr>
        </p:nvSpPr>
        <p:spPr>
          <a:xfrm>
            <a:off x="4484225" y="1305215"/>
            <a:ext cx="7533604" cy="5186795"/>
          </a:xfrm>
        </p:spPr>
        <p:txBody>
          <a:bodyPr vert="horz" lIns="91440" tIns="45720" rIns="91440" bIns="45720" rtlCol="0" anchor="t">
            <a:noAutofit/>
          </a:bodyPr>
          <a:lstStyle/>
          <a:p>
            <a:pPr marL="0" indent="0">
              <a:buNone/>
            </a:pPr>
            <a:r>
              <a:rPr lang="pt-BR" dirty="0">
                <a:solidFill>
                  <a:srgbClr val="0D0D0D"/>
                </a:solidFill>
                <a:latin typeface="Calibri" panose="020F0502020204030204"/>
                <a:ea typeface="Calibri" panose="020F0502020204030204"/>
                <a:cs typeface="Calibri" panose="020F0502020204030204"/>
              </a:rPr>
              <a:t>Existem algumas dificuldades inerentes ao processo de segmentação de imagens. Alguns fatores devem ser considerados antes de executarmos um processo de segmentação. Dentre eles podemos destacar as seguintes.</a:t>
            </a:r>
          </a:p>
          <a:p>
            <a:pPr marL="0" indent="0">
              <a:buNone/>
            </a:pPr>
            <a:r>
              <a:rPr lang="pt-BR" dirty="0">
                <a:solidFill>
                  <a:srgbClr val="0D0D0D"/>
                </a:solidFill>
                <a:latin typeface="Calibri" panose="020F0502020204030204"/>
                <a:ea typeface="Calibri" panose="020F0502020204030204"/>
                <a:cs typeface="Calibri" panose="020F0502020204030204"/>
              </a:rPr>
              <a:t>• Segmentação de forma autônoma (larga escala). Quando a segmentação de imagens envolver processos automáticos, existe uma grande necessidade em controlar o ambiente aonde se retira a imagem. Ambientes bem controlados (grandes contrastes) tendem a facilitar a interpretação de imagens. Ambientes externos apresentam certas dificuldades pois dependem do clima, iluminação etc.</a:t>
            </a:r>
            <a:endParaRPr lang="pt-BR">
              <a:solidFill>
                <a:srgbClr val="0D0D0D"/>
              </a:solidFill>
              <a:latin typeface="Calibri" panose="020F0502020204030204"/>
              <a:ea typeface="Calibri" panose="020F0502020204030204"/>
              <a:cs typeface="Calibri" panose="020F0502020204030204"/>
            </a:endParaRPr>
          </a:p>
          <a:p>
            <a:pPr marL="0" indent="0">
              <a:buNone/>
            </a:pPr>
            <a:endParaRPr lang="pt-BR" dirty="0">
              <a:solidFill>
                <a:srgbClr val="0D0D0D"/>
              </a:solidFill>
              <a:latin typeface="Calibri"/>
              <a:ea typeface="Calibri" panose="020F0502020204030204"/>
              <a:cs typeface="Calibri" panose="020F0502020204030204"/>
            </a:endParaRPr>
          </a:p>
        </p:txBody>
      </p:sp>
      <p:pic>
        <p:nvPicPr>
          <p:cNvPr id="5" name="Imagem 4" descr="Foto em preto e branco&#10;&#10;Descrição gerada automaticamente">
            <a:extLst>
              <a:ext uri="{FF2B5EF4-FFF2-40B4-BE49-F238E27FC236}">
                <a16:creationId xmlns:a16="http://schemas.microsoft.com/office/drawing/2014/main" id="{54D5BD4B-7268-4634-6FD7-ABE357E46362}"/>
              </a:ext>
            </a:extLst>
          </p:cNvPr>
          <p:cNvPicPr>
            <a:picLocks noChangeAspect="1"/>
          </p:cNvPicPr>
          <p:nvPr/>
        </p:nvPicPr>
        <p:blipFill>
          <a:blip r:embed="rId2"/>
          <a:stretch>
            <a:fillRect/>
          </a:stretch>
        </p:blipFill>
        <p:spPr>
          <a:xfrm>
            <a:off x="441069" y="1364423"/>
            <a:ext cx="3840858" cy="5370286"/>
          </a:xfrm>
          <a:prstGeom prst="rect">
            <a:avLst/>
          </a:prstGeom>
        </p:spPr>
      </p:pic>
    </p:spTree>
    <p:extLst>
      <p:ext uri="{BB962C8B-B14F-4D97-AF65-F5344CB8AC3E}">
        <p14:creationId xmlns:p14="http://schemas.microsoft.com/office/powerpoint/2010/main" val="3494122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75565-609D-A8FB-751B-D71CB4E312C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F0F8580-9F1D-5885-961B-68258CEC0BAC}"/>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B22139E3-A283-A878-64BA-29F213E807AA}"/>
              </a:ext>
            </a:extLst>
          </p:cNvPr>
          <p:cNvSpPr>
            <a:spLocks noGrp="1"/>
          </p:cNvSpPr>
          <p:nvPr>
            <p:ph idx="1"/>
          </p:nvPr>
        </p:nvSpPr>
        <p:spPr>
          <a:xfrm>
            <a:off x="4188244" y="1791341"/>
            <a:ext cx="7513899" cy="4559656"/>
          </a:xfrm>
        </p:spPr>
        <p:txBody>
          <a:bodyPr vert="horz" lIns="91440" tIns="45720" rIns="91440" bIns="45720" rtlCol="0" anchor="t">
            <a:noAutofit/>
          </a:bodyPr>
          <a:lstStyle/>
          <a:p>
            <a:pPr marL="0" indent="0">
              <a:buNone/>
            </a:pPr>
            <a:r>
              <a:rPr lang="pt-BR" dirty="0">
                <a:solidFill>
                  <a:srgbClr val="0D0D0D"/>
                </a:solidFill>
                <a:latin typeface="Calibri" panose="020F0502020204030204"/>
                <a:ea typeface="Calibri" panose="020F0502020204030204"/>
                <a:cs typeface="Calibri" panose="020F0502020204030204"/>
              </a:rPr>
              <a:t>• Controle da luminosidade: Conforme a aplicação envolvida a existência de sombras tendem a dar uma falsa impressão acerca do tamanho real da região a ser segmentada.</a:t>
            </a:r>
            <a:endParaRPr lang="pt-BR" dirty="0">
              <a:solidFill>
                <a:srgbClr val="000000"/>
              </a:solidFill>
              <a:latin typeface="Calibri" panose="020F0502020204030204"/>
              <a:ea typeface="Calibri" panose="020F0502020204030204"/>
              <a:cs typeface="Calibri" panose="020F0502020204030204"/>
            </a:endParaRPr>
          </a:p>
          <a:p>
            <a:pPr marL="0" indent="0">
              <a:buNone/>
            </a:pPr>
            <a:r>
              <a:rPr lang="pt-BR" dirty="0">
                <a:solidFill>
                  <a:srgbClr val="0D0D0D"/>
                </a:solidFill>
                <a:latin typeface="Calibri" panose="020F0502020204030204"/>
                <a:ea typeface="Calibri" panose="020F0502020204030204"/>
                <a:cs typeface="Calibri" panose="020F0502020204030204"/>
              </a:rPr>
              <a:t>• Bordas das regiões são muitas vezes irregulares e imprecisas.</a:t>
            </a:r>
            <a:endParaRPr lang="pt-BR" dirty="0">
              <a:solidFill>
                <a:srgbClr val="000000"/>
              </a:solidFill>
              <a:latin typeface="Calibri" panose="020F0502020204030204"/>
              <a:ea typeface="Calibri" panose="020F0502020204030204"/>
              <a:cs typeface="Calibri" panose="020F0502020204030204"/>
            </a:endParaRPr>
          </a:p>
          <a:p>
            <a:pPr marL="0" indent="0">
              <a:buNone/>
            </a:pPr>
            <a:r>
              <a:rPr lang="pt-BR" dirty="0">
                <a:solidFill>
                  <a:srgbClr val="0D0D0D"/>
                </a:solidFill>
                <a:latin typeface="Calibri" panose="020F0502020204030204"/>
                <a:ea typeface="Calibri" panose="020F0502020204030204"/>
                <a:cs typeface="Calibri" panose="020F0502020204030204"/>
              </a:rPr>
              <a:t>• Precisão da técnica aplicada depende da qualidade da distinção entre os diferentes elementos da imagem.</a:t>
            </a:r>
          </a:p>
          <a:p>
            <a:pPr marL="0" indent="0">
              <a:buNone/>
            </a:pPr>
            <a:r>
              <a:rPr lang="pt-BR" dirty="0">
                <a:solidFill>
                  <a:srgbClr val="0D0D0D"/>
                </a:solidFill>
                <a:latin typeface="Calibri" panose="020F0502020204030204"/>
                <a:ea typeface="Calibri" panose="020F0502020204030204"/>
                <a:cs typeface="Calibri" panose="020F0502020204030204"/>
              </a:rPr>
              <a:t>• Escolha da melhor estratégia à aplicação que se deseja</a:t>
            </a:r>
          </a:p>
        </p:txBody>
      </p:sp>
      <p:pic>
        <p:nvPicPr>
          <p:cNvPr id="4" name="Imagem 3">
            <a:extLst>
              <a:ext uri="{FF2B5EF4-FFF2-40B4-BE49-F238E27FC236}">
                <a16:creationId xmlns:a16="http://schemas.microsoft.com/office/drawing/2014/main" id="{DCB07EE1-0691-C934-68FB-948D4A8A4E10}"/>
              </a:ext>
            </a:extLst>
          </p:cNvPr>
          <p:cNvPicPr>
            <a:picLocks noChangeAspect="1"/>
          </p:cNvPicPr>
          <p:nvPr/>
        </p:nvPicPr>
        <p:blipFill>
          <a:blip r:embed="rId2"/>
          <a:stretch>
            <a:fillRect/>
          </a:stretch>
        </p:blipFill>
        <p:spPr>
          <a:xfrm>
            <a:off x="441069" y="1896779"/>
            <a:ext cx="3663406" cy="4660478"/>
          </a:xfrm>
          <a:prstGeom prst="rect">
            <a:avLst/>
          </a:prstGeom>
        </p:spPr>
      </p:pic>
    </p:spTree>
    <p:extLst>
      <p:ext uri="{BB962C8B-B14F-4D97-AF65-F5344CB8AC3E}">
        <p14:creationId xmlns:p14="http://schemas.microsoft.com/office/powerpoint/2010/main" val="1617432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75565-609D-A8FB-751B-D71CB4E312C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F0F8580-9F1D-5885-961B-68258CEC0BAC}"/>
              </a:ext>
            </a:extLst>
          </p:cNvPr>
          <p:cNvSpPr>
            <a:spLocks noGrp="1"/>
          </p:cNvSpPr>
          <p:nvPr>
            <p:ph type="title"/>
          </p:nvPr>
        </p:nvSpPr>
        <p:spPr>
          <a:xfrm>
            <a:off x="34447" y="-10656"/>
            <a:ext cx="3796146" cy="1240972"/>
          </a:xfrm>
        </p:spPr>
        <p:txBody>
          <a:bodyPr/>
          <a:lstStyle/>
          <a:p>
            <a:r>
              <a:rPr lang="pt-BR" dirty="0"/>
              <a:t>Introdução</a:t>
            </a:r>
          </a:p>
        </p:txBody>
      </p:sp>
      <p:sp>
        <p:nvSpPr>
          <p:cNvPr id="3" name="Espaço Reservado para Conteúdo 2">
            <a:extLst>
              <a:ext uri="{FF2B5EF4-FFF2-40B4-BE49-F238E27FC236}">
                <a16:creationId xmlns:a16="http://schemas.microsoft.com/office/drawing/2014/main" id="{B22139E3-A283-A878-64BA-29F213E807AA}"/>
              </a:ext>
            </a:extLst>
          </p:cNvPr>
          <p:cNvSpPr>
            <a:spLocks noGrp="1"/>
          </p:cNvSpPr>
          <p:nvPr>
            <p:ph idx="1"/>
          </p:nvPr>
        </p:nvSpPr>
        <p:spPr>
          <a:xfrm>
            <a:off x="4158464" y="1029341"/>
            <a:ext cx="7773322" cy="5517045"/>
          </a:xfrm>
        </p:spPr>
        <p:txBody>
          <a:bodyPr vert="horz" lIns="91440" tIns="45720" rIns="91440" bIns="45720" rtlCol="0" anchor="t">
            <a:noAutofit/>
          </a:bodyPr>
          <a:lstStyle/>
          <a:p>
            <a:pPr marL="0" indent="0">
              <a:buNone/>
            </a:pPr>
            <a:r>
              <a:rPr lang="pt-BR" dirty="0">
                <a:solidFill>
                  <a:srgbClr val="000000"/>
                </a:solidFill>
                <a:latin typeface="Calibri"/>
                <a:ea typeface="Calibri"/>
                <a:cs typeface="Calibri" panose="020F0502020204030204"/>
              </a:rPr>
              <a:t>A maioria dos modelos de segmentação de imagens de segmentação de imagens usa a perda de entropia cruzada (CE) para supervisionar o processo de treino. A perda de CE dá geralmente maiores penalizações a estas penalidades nestas previsões seriamente erróneas (por exemplo, prever "1" como "0,1" ou prever "0" como "0,9"). Por conseguinte, os modelos profundos treinados com CE preferem prever amostras "difíceis" com um compromisso com um "0,5" não comprometido. Em tarefas de segmentação de imagens, os </a:t>
            </a:r>
            <a:r>
              <a:rPr lang="pt-BR" dirty="0" err="1">
                <a:solidFill>
                  <a:srgbClr val="000000"/>
                </a:solidFill>
                <a:latin typeface="Calibri"/>
                <a:ea typeface="Calibri"/>
                <a:cs typeface="Calibri" panose="020F0502020204030204"/>
              </a:rPr>
              <a:t>pixéis</a:t>
            </a:r>
            <a:r>
              <a:rPr lang="pt-BR" dirty="0">
                <a:solidFill>
                  <a:srgbClr val="000000"/>
                </a:solidFill>
                <a:latin typeface="Calibri"/>
                <a:ea typeface="Calibri"/>
                <a:cs typeface="Calibri" panose="020F0502020204030204"/>
              </a:rPr>
              <a:t> de limite dos alvos são normalmente as amostras difíceis, por isso, isto conduzirá a limites pouco nítidos nos mapas de probabilidade de segmentação previstos. </a:t>
            </a:r>
          </a:p>
        </p:txBody>
      </p:sp>
      <p:pic>
        <p:nvPicPr>
          <p:cNvPr id="5" name="Imagem 4">
            <a:extLst>
              <a:ext uri="{FF2B5EF4-FFF2-40B4-BE49-F238E27FC236}">
                <a16:creationId xmlns:a16="http://schemas.microsoft.com/office/drawing/2014/main" id="{3530F4D0-168F-BE3B-535E-DDC10FB6042E}"/>
              </a:ext>
            </a:extLst>
          </p:cNvPr>
          <p:cNvPicPr>
            <a:picLocks noChangeAspect="1"/>
          </p:cNvPicPr>
          <p:nvPr/>
        </p:nvPicPr>
        <p:blipFill>
          <a:blip r:embed="rId2"/>
          <a:stretch>
            <a:fillRect/>
          </a:stretch>
        </p:blipFill>
        <p:spPr>
          <a:xfrm>
            <a:off x="140376" y="1201333"/>
            <a:ext cx="4012423" cy="5473397"/>
          </a:xfrm>
          <a:prstGeom prst="rect">
            <a:avLst/>
          </a:prstGeom>
        </p:spPr>
      </p:pic>
    </p:spTree>
    <p:extLst>
      <p:ext uri="{BB962C8B-B14F-4D97-AF65-F5344CB8AC3E}">
        <p14:creationId xmlns:p14="http://schemas.microsoft.com/office/powerpoint/2010/main" val="691188966"/>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11354</TotalTime>
  <Words>5492</Words>
  <Application>Microsoft Office PowerPoint</Application>
  <PresentationFormat>Widescreen</PresentationFormat>
  <Paragraphs>452</Paragraphs>
  <Slides>58</Slides>
  <Notes>24</Notes>
  <HiddenSlides>0</HiddenSlides>
  <MMClips>0</MMClips>
  <ScaleCrop>false</ScaleCrop>
  <HeadingPairs>
    <vt:vector size="4" baseType="variant">
      <vt:variant>
        <vt:lpstr>Tema</vt:lpstr>
      </vt:variant>
      <vt:variant>
        <vt:i4>1</vt:i4>
      </vt:variant>
      <vt:variant>
        <vt:lpstr>Títulos de slides</vt:lpstr>
      </vt:variant>
      <vt:variant>
        <vt:i4>58</vt:i4>
      </vt:variant>
    </vt:vector>
  </HeadingPairs>
  <TitlesOfParts>
    <vt:vector size="59" baseType="lpstr">
      <vt:lpstr>Tema do Office</vt:lpstr>
      <vt:lpstr>TP558 - Tópicos avançados em Machine Learning: BASNET</vt:lpstr>
      <vt:lpstr>Introdução</vt:lpstr>
      <vt:lpstr>Introdução</vt:lpstr>
      <vt:lpstr>Introdução</vt:lpstr>
      <vt:lpstr>Introdução</vt:lpstr>
      <vt:lpstr>Introdução</vt:lpstr>
      <vt:lpstr>Introdução</vt:lpstr>
      <vt:lpstr>Introdução</vt:lpstr>
      <vt:lpstr>Introdução</vt:lpstr>
      <vt:lpstr>Introdução</vt:lpstr>
      <vt:lpstr>Introdução</vt:lpstr>
      <vt:lpstr>Trabalho relacionado</vt:lpstr>
      <vt:lpstr>Trabalho relacionado</vt:lpstr>
      <vt:lpstr>Trabalho relacionado</vt:lpstr>
      <vt:lpstr>Trabalho relacionado</vt:lpstr>
      <vt:lpstr>Trabalho relacionado</vt:lpstr>
      <vt:lpstr>Trabalho relacionado</vt:lpstr>
      <vt:lpstr>O modelo</vt:lpstr>
      <vt:lpstr>O modelo</vt:lpstr>
      <vt:lpstr>Arquitetura basnet</vt:lpstr>
      <vt:lpstr>Arquitetura basnet</vt:lpstr>
      <vt:lpstr>Modulo de predição(en-de)</vt:lpstr>
      <vt:lpstr>Modulo de predição(en-de)</vt:lpstr>
      <vt:lpstr>Modulo de predição(en-de)</vt:lpstr>
      <vt:lpstr>Modulo de predição(en-de)</vt:lpstr>
      <vt:lpstr>Modulo de predição(en-de)</vt:lpstr>
      <vt:lpstr>Modulo de predição(en-de)</vt:lpstr>
      <vt:lpstr>Modulo de predição(en-de)</vt:lpstr>
      <vt:lpstr>Modulo de predição(en-de)</vt:lpstr>
      <vt:lpstr>Modulo de predição(en-de)</vt:lpstr>
      <vt:lpstr>Módulo de refinamento residual </vt:lpstr>
      <vt:lpstr>Rrm-lc ,rrm-ms</vt:lpstr>
      <vt:lpstr>Nosso Rrm</vt:lpstr>
      <vt:lpstr>Perda híbrida</vt:lpstr>
      <vt:lpstr>Perda híbrida</vt:lpstr>
      <vt:lpstr>Perda híbrida</vt:lpstr>
      <vt:lpstr>Comparação das perdas</vt:lpstr>
      <vt:lpstr>Tipos de objetos:</vt:lpstr>
      <vt:lpstr>Métricas  usadas</vt:lpstr>
      <vt:lpstr>comparação em conjuntos de dados de segmentação de objetos salientes</vt:lpstr>
      <vt:lpstr>comparação em conjuntos de dados de segmentação de objetos salientes</vt:lpstr>
      <vt:lpstr>Casos de falha em conjuntos de dados de segmentação de objetos salientes.</vt:lpstr>
      <vt:lpstr>comparação em conjuntos de dados de segmentação de objetos camouflageado</vt:lpstr>
      <vt:lpstr>comparação em conjuntos de dados de segmentação de objetos camouflageados</vt:lpstr>
      <vt:lpstr>Casos de falha em conjuntos de dados de segmentação de objetos camouflageado.</vt:lpstr>
      <vt:lpstr>Vantagens</vt:lpstr>
      <vt:lpstr>Desvantagens</vt:lpstr>
      <vt:lpstr>Aplicações</vt:lpstr>
      <vt:lpstr>AR COPY &amp; PASTE</vt:lpstr>
      <vt:lpstr>Aplicações</vt:lpstr>
      <vt:lpstr>Aplicações</vt:lpstr>
      <vt:lpstr>Aplicações</vt:lpstr>
      <vt:lpstr>Aplicações</vt:lpstr>
      <vt:lpstr>Ejemplo</vt:lpstr>
      <vt:lpstr>Referências</vt:lpstr>
      <vt:lpstr>Referências</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3445</cp:revision>
  <dcterms:created xsi:type="dcterms:W3CDTF">2020-01-20T13:50:05Z</dcterms:created>
  <dcterms:modified xsi:type="dcterms:W3CDTF">2024-03-18T14:05:45Z</dcterms:modified>
</cp:coreProperties>
</file>